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21"/>
  </p:notesMasterIdLst>
  <p:sldIdLst>
    <p:sldId id="256" r:id="rId2"/>
    <p:sldId id="257" r:id="rId3"/>
    <p:sldId id="266" r:id="rId4"/>
    <p:sldId id="258" r:id="rId5"/>
    <p:sldId id="259" r:id="rId6"/>
    <p:sldId id="260" r:id="rId7"/>
    <p:sldId id="261" r:id="rId8"/>
    <p:sldId id="262" r:id="rId9"/>
    <p:sldId id="263" r:id="rId10"/>
    <p:sldId id="267" r:id="rId11"/>
    <p:sldId id="265" r:id="rId12"/>
    <p:sldId id="274" r:id="rId13"/>
    <p:sldId id="264" r:id="rId14"/>
    <p:sldId id="269" r:id="rId15"/>
    <p:sldId id="272" r:id="rId16"/>
    <p:sldId id="270" r:id="rId17"/>
    <p:sldId id="271" r:id="rId18"/>
    <p:sldId id="273"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535" autoAdjust="0"/>
  </p:normalViewPr>
  <p:slideViewPr>
    <p:cSldViewPr snapToGrid="0">
      <p:cViewPr>
        <p:scale>
          <a:sx n="100" d="100"/>
          <a:sy n="100" d="100"/>
        </p:scale>
        <p:origin x="210" y="2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59045B-95EA-4CAB-B79C-9338A13688F1}"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2D756C1F-56C9-45E9-950B-3678F051A95A}">
      <dgm:prSet/>
      <dgm:spPr/>
      <dgm:t>
        <a:bodyPr/>
        <a:lstStyle/>
        <a:p>
          <a:r>
            <a:rPr lang="en-US"/>
            <a:t>Forward Model: Method of Fundamental Solutions (MFS)</a:t>
          </a:r>
        </a:p>
      </dgm:t>
    </dgm:pt>
    <dgm:pt modelId="{CE8DD45C-6B6F-408D-801C-25F7D5D91D1F}" type="parTrans" cxnId="{A3FCFB8B-DD27-48DD-8DB0-48D598FEDA9E}">
      <dgm:prSet/>
      <dgm:spPr/>
      <dgm:t>
        <a:bodyPr/>
        <a:lstStyle/>
        <a:p>
          <a:endParaRPr lang="en-US"/>
        </a:p>
      </dgm:t>
    </dgm:pt>
    <dgm:pt modelId="{F47CD1F1-9581-4956-A223-72DB9D6D7D8F}" type="sibTrans" cxnId="{A3FCFB8B-DD27-48DD-8DB0-48D598FEDA9E}">
      <dgm:prSet/>
      <dgm:spPr/>
      <dgm:t>
        <a:bodyPr/>
        <a:lstStyle/>
        <a:p>
          <a:endParaRPr lang="en-US"/>
        </a:p>
      </dgm:t>
    </dgm:pt>
    <dgm:pt modelId="{483115C9-8C44-44A5-8795-7D11D766BF08}">
      <dgm:prSet/>
      <dgm:spPr/>
      <dgm:t>
        <a:bodyPr/>
        <a:lstStyle/>
        <a:p>
          <a:r>
            <a:rPr lang="en-US"/>
            <a:t>Inverse Solution: Tikhonov Regularization</a:t>
          </a:r>
        </a:p>
      </dgm:t>
    </dgm:pt>
    <dgm:pt modelId="{BC090C6C-3D2D-4C98-A19D-0C6138FAC1EF}" type="parTrans" cxnId="{5DCA91A0-0B57-4BBB-8B33-8B087D9D118B}">
      <dgm:prSet/>
      <dgm:spPr/>
      <dgm:t>
        <a:bodyPr/>
        <a:lstStyle/>
        <a:p>
          <a:endParaRPr lang="en-US"/>
        </a:p>
      </dgm:t>
    </dgm:pt>
    <dgm:pt modelId="{7566132A-0F47-411E-A305-892A59AC9846}" type="sibTrans" cxnId="{5DCA91A0-0B57-4BBB-8B33-8B087D9D118B}">
      <dgm:prSet/>
      <dgm:spPr/>
      <dgm:t>
        <a:bodyPr/>
        <a:lstStyle/>
        <a:p>
          <a:endParaRPr lang="en-US"/>
        </a:p>
      </dgm:t>
    </dgm:pt>
    <dgm:pt modelId="{57A82D28-7F11-4BD9-BCAD-8B93EFC460EE}" type="pres">
      <dgm:prSet presAssocID="{8959045B-95EA-4CAB-B79C-9338A13688F1}" presName="linear" presStyleCnt="0">
        <dgm:presLayoutVars>
          <dgm:animLvl val="lvl"/>
          <dgm:resizeHandles val="exact"/>
        </dgm:presLayoutVars>
      </dgm:prSet>
      <dgm:spPr/>
    </dgm:pt>
    <dgm:pt modelId="{6E771070-155D-427B-A26A-5F1CB266F96B}" type="pres">
      <dgm:prSet presAssocID="{2D756C1F-56C9-45E9-950B-3678F051A95A}" presName="parentText" presStyleLbl="node1" presStyleIdx="0" presStyleCnt="2">
        <dgm:presLayoutVars>
          <dgm:chMax val="0"/>
          <dgm:bulletEnabled val="1"/>
        </dgm:presLayoutVars>
      </dgm:prSet>
      <dgm:spPr/>
    </dgm:pt>
    <dgm:pt modelId="{A4F80109-A830-4BFF-BA68-46191E32354E}" type="pres">
      <dgm:prSet presAssocID="{F47CD1F1-9581-4956-A223-72DB9D6D7D8F}" presName="spacer" presStyleCnt="0"/>
      <dgm:spPr/>
    </dgm:pt>
    <dgm:pt modelId="{25087FD2-7CC9-411B-831B-65DB812E6F68}" type="pres">
      <dgm:prSet presAssocID="{483115C9-8C44-44A5-8795-7D11D766BF08}" presName="parentText" presStyleLbl="node1" presStyleIdx="1" presStyleCnt="2">
        <dgm:presLayoutVars>
          <dgm:chMax val="0"/>
          <dgm:bulletEnabled val="1"/>
        </dgm:presLayoutVars>
      </dgm:prSet>
      <dgm:spPr/>
    </dgm:pt>
  </dgm:ptLst>
  <dgm:cxnLst>
    <dgm:cxn modelId="{CFF1466D-1567-49DB-B852-E19AE99F0BC1}" type="presOf" srcId="{8959045B-95EA-4CAB-B79C-9338A13688F1}" destId="{57A82D28-7F11-4BD9-BCAD-8B93EFC460EE}" srcOrd="0" destOrd="0" presId="urn:microsoft.com/office/officeart/2005/8/layout/vList2"/>
    <dgm:cxn modelId="{A3FCFB8B-DD27-48DD-8DB0-48D598FEDA9E}" srcId="{8959045B-95EA-4CAB-B79C-9338A13688F1}" destId="{2D756C1F-56C9-45E9-950B-3678F051A95A}" srcOrd="0" destOrd="0" parTransId="{CE8DD45C-6B6F-408D-801C-25F7D5D91D1F}" sibTransId="{F47CD1F1-9581-4956-A223-72DB9D6D7D8F}"/>
    <dgm:cxn modelId="{5DCA91A0-0B57-4BBB-8B33-8B087D9D118B}" srcId="{8959045B-95EA-4CAB-B79C-9338A13688F1}" destId="{483115C9-8C44-44A5-8795-7D11D766BF08}" srcOrd="1" destOrd="0" parTransId="{BC090C6C-3D2D-4C98-A19D-0C6138FAC1EF}" sibTransId="{7566132A-0F47-411E-A305-892A59AC9846}"/>
    <dgm:cxn modelId="{83467AD5-8129-4A65-98F1-DA6F5BA84087}" type="presOf" srcId="{2D756C1F-56C9-45E9-950B-3678F051A95A}" destId="{6E771070-155D-427B-A26A-5F1CB266F96B}" srcOrd="0" destOrd="0" presId="urn:microsoft.com/office/officeart/2005/8/layout/vList2"/>
    <dgm:cxn modelId="{6045EFD5-7983-4CF4-9699-FBC9BC860A3F}" type="presOf" srcId="{483115C9-8C44-44A5-8795-7D11D766BF08}" destId="{25087FD2-7CC9-411B-831B-65DB812E6F68}" srcOrd="0" destOrd="0" presId="urn:microsoft.com/office/officeart/2005/8/layout/vList2"/>
    <dgm:cxn modelId="{4AF0D628-9795-4CA3-BD18-F8442E369459}" type="presParOf" srcId="{57A82D28-7F11-4BD9-BCAD-8B93EFC460EE}" destId="{6E771070-155D-427B-A26A-5F1CB266F96B}" srcOrd="0" destOrd="0" presId="urn:microsoft.com/office/officeart/2005/8/layout/vList2"/>
    <dgm:cxn modelId="{B5AC1C6E-B714-4468-B79B-1BFB2B6B4089}" type="presParOf" srcId="{57A82D28-7F11-4BD9-BCAD-8B93EFC460EE}" destId="{A4F80109-A830-4BFF-BA68-46191E32354E}" srcOrd="1" destOrd="0" presId="urn:microsoft.com/office/officeart/2005/8/layout/vList2"/>
    <dgm:cxn modelId="{56C91782-E5D6-4B30-A3A1-622B32675EA2}" type="presParOf" srcId="{57A82D28-7F11-4BD9-BCAD-8B93EFC460EE}" destId="{25087FD2-7CC9-411B-831B-65DB812E6F6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BBD438-E606-4610-B579-D3458B6E88CB}" type="doc">
      <dgm:prSet loTypeId="urn:microsoft.com/office/officeart/2008/layout/LinedList" loCatId="list" qsTypeId="urn:microsoft.com/office/officeart/2005/8/quickstyle/simple2" qsCatId="simple" csTypeId="urn:microsoft.com/office/officeart/2005/8/colors/accent5_2" csCatId="accent5" phldr="1"/>
      <dgm:spPr/>
      <dgm:t>
        <a:bodyPr/>
        <a:lstStyle/>
        <a:p>
          <a:endParaRPr lang="en-US"/>
        </a:p>
      </dgm:t>
    </dgm:pt>
    <dgm:pt modelId="{7F69464F-62BF-4193-B688-5C886B7AB688}">
      <dgm:prSet/>
      <dgm:spPr/>
      <dgm:t>
        <a:bodyPr/>
        <a:lstStyle/>
        <a:p>
          <a:r>
            <a:rPr lang="en-US" dirty="0"/>
            <a:t>CRESO </a:t>
          </a:r>
        </a:p>
      </dgm:t>
    </dgm:pt>
    <dgm:pt modelId="{ABFEB0E7-35DC-43D9-9B22-63ABC99D235A}" type="parTrans" cxnId="{55982802-FB24-49E7-BA6F-DB5673185DE8}">
      <dgm:prSet/>
      <dgm:spPr/>
      <dgm:t>
        <a:bodyPr/>
        <a:lstStyle/>
        <a:p>
          <a:endParaRPr lang="en-US"/>
        </a:p>
      </dgm:t>
    </dgm:pt>
    <dgm:pt modelId="{97A440B9-0C9A-4DE8-8672-7096FAF8F406}" type="sibTrans" cxnId="{55982802-FB24-49E7-BA6F-DB5673185DE8}">
      <dgm:prSet/>
      <dgm:spPr/>
      <dgm:t>
        <a:bodyPr/>
        <a:lstStyle/>
        <a:p>
          <a:endParaRPr lang="en-US"/>
        </a:p>
      </dgm:t>
    </dgm:pt>
    <dgm:pt modelId="{CFC5B6CB-F8A5-451E-9AA6-F6CF63A8B3AC}">
      <dgm:prSet/>
      <dgm:spPr/>
      <dgm:t>
        <a:bodyPr/>
        <a:lstStyle/>
        <a:p>
          <a:r>
            <a:rPr lang="en-US" dirty="0"/>
            <a:t>L-Curve </a:t>
          </a:r>
        </a:p>
      </dgm:t>
    </dgm:pt>
    <dgm:pt modelId="{551230D8-8865-4FF7-BE9A-23F9AAB7E54E}" type="parTrans" cxnId="{930B2753-8028-4BB2-BDE4-46D44175EDB5}">
      <dgm:prSet/>
      <dgm:spPr/>
      <dgm:t>
        <a:bodyPr/>
        <a:lstStyle/>
        <a:p>
          <a:endParaRPr lang="en-US"/>
        </a:p>
      </dgm:t>
    </dgm:pt>
    <dgm:pt modelId="{E04AC985-C61B-46E8-AAC0-ED22D5DEAA10}" type="sibTrans" cxnId="{930B2753-8028-4BB2-BDE4-46D44175EDB5}">
      <dgm:prSet/>
      <dgm:spPr/>
      <dgm:t>
        <a:bodyPr/>
        <a:lstStyle/>
        <a:p>
          <a:endParaRPr lang="en-US"/>
        </a:p>
      </dgm:t>
    </dgm:pt>
    <dgm:pt modelId="{88AF8152-914C-4FE5-A8AC-50DDBAB685D3}">
      <dgm:prSet/>
      <dgm:spPr/>
      <dgm:t>
        <a:bodyPr/>
        <a:lstStyle/>
        <a:p>
          <a:r>
            <a:rPr lang="en-US"/>
            <a:t>U-Curve</a:t>
          </a:r>
        </a:p>
      </dgm:t>
    </dgm:pt>
    <dgm:pt modelId="{F60915E8-BB27-4FF7-9947-D7226CB9474E}" type="parTrans" cxnId="{10898897-706F-4D5A-A980-336072770851}">
      <dgm:prSet/>
      <dgm:spPr/>
      <dgm:t>
        <a:bodyPr/>
        <a:lstStyle/>
        <a:p>
          <a:endParaRPr lang="en-US"/>
        </a:p>
      </dgm:t>
    </dgm:pt>
    <dgm:pt modelId="{6AA6ECF6-3963-4089-BE63-5F588363D994}" type="sibTrans" cxnId="{10898897-706F-4D5A-A980-336072770851}">
      <dgm:prSet/>
      <dgm:spPr/>
      <dgm:t>
        <a:bodyPr/>
        <a:lstStyle/>
        <a:p>
          <a:endParaRPr lang="en-US"/>
        </a:p>
      </dgm:t>
    </dgm:pt>
    <dgm:pt modelId="{D8ECFB31-5507-4627-9DA5-D756F332382D}">
      <dgm:prSet/>
      <dgm:spPr/>
      <dgm:t>
        <a:bodyPr/>
        <a:lstStyle/>
        <a:p>
          <a:r>
            <a:rPr lang="en-US" dirty="0"/>
            <a:t>Automated Discrete Picard Condition **</a:t>
          </a:r>
        </a:p>
      </dgm:t>
    </dgm:pt>
    <dgm:pt modelId="{1594DCB1-F9B8-42B5-BFB7-965E102B10F4}" type="parTrans" cxnId="{5A1A0B69-4010-47A2-BFF5-3110AAA8AB3A}">
      <dgm:prSet/>
      <dgm:spPr/>
      <dgm:t>
        <a:bodyPr/>
        <a:lstStyle/>
        <a:p>
          <a:endParaRPr lang="en-US"/>
        </a:p>
      </dgm:t>
    </dgm:pt>
    <dgm:pt modelId="{DFCBC3F2-424B-4B7B-998F-BE61B65696AC}" type="sibTrans" cxnId="{5A1A0B69-4010-47A2-BFF5-3110AAA8AB3A}">
      <dgm:prSet/>
      <dgm:spPr/>
      <dgm:t>
        <a:bodyPr/>
        <a:lstStyle/>
        <a:p>
          <a:endParaRPr lang="en-US"/>
        </a:p>
      </dgm:t>
    </dgm:pt>
    <dgm:pt modelId="{ABCF24FA-3C68-4526-843F-0D53B0091079}" type="pres">
      <dgm:prSet presAssocID="{8BBBD438-E606-4610-B579-D3458B6E88CB}" presName="vert0" presStyleCnt="0">
        <dgm:presLayoutVars>
          <dgm:dir/>
          <dgm:animOne val="branch"/>
          <dgm:animLvl val="lvl"/>
        </dgm:presLayoutVars>
      </dgm:prSet>
      <dgm:spPr/>
    </dgm:pt>
    <dgm:pt modelId="{D62E0915-47B4-4B02-ADA9-1848B65B823D}" type="pres">
      <dgm:prSet presAssocID="{7F69464F-62BF-4193-B688-5C886B7AB688}" presName="thickLine" presStyleLbl="alignNode1" presStyleIdx="0" presStyleCnt="4"/>
      <dgm:spPr/>
    </dgm:pt>
    <dgm:pt modelId="{9C37B08F-3254-41C8-9E29-E198BB423E7D}" type="pres">
      <dgm:prSet presAssocID="{7F69464F-62BF-4193-B688-5C886B7AB688}" presName="horz1" presStyleCnt="0"/>
      <dgm:spPr/>
    </dgm:pt>
    <dgm:pt modelId="{FEE688B9-73E1-4E13-9823-5B2B7723FAED}" type="pres">
      <dgm:prSet presAssocID="{7F69464F-62BF-4193-B688-5C886B7AB688}" presName="tx1" presStyleLbl="revTx" presStyleIdx="0" presStyleCnt="4"/>
      <dgm:spPr/>
    </dgm:pt>
    <dgm:pt modelId="{5C184818-FDA9-4F8B-B3FD-92C7244F48C2}" type="pres">
      <dgm:prSet presAssocID="{7F69464F-62BF-4193-B688-5C886B7AB688}" presName="vert1" presStyleCnt="0"/>
      <dgm:spPr/>
    </dgm:pt>
    <dgm:pt modelId="{4BF3A98E-8CFA-4E69-AB42-2F7D82672584}" type="pres">
      <dgm:prSet presAssocID="{CFC5B6CB-F8A5-451E-9AA6-F6CF63A8B3AC}" presName="thickLine" presStyleLbl="alignNode1" presStyleIdx="1" presStyleCnt="4"/>
      <dgm:spPr/>
    </dgm:pt>
    <dgm:pt modelId="{B0F32933-1CB7-4E3B-9811-ED98AE13F375}" type="pres">
      <dgm:prSet presAssocID="{CFC5B6CB-F8A5-451E-9AA6-F6CF63A8B3AC}" presName="horz1" presStyleCnt="0"/>
      <dgm:spPr/>
    </dgm:pt>
    <dgm:pt modelId="{EDB16FE7-A8BF-472A-AEAF-27C98B0EC855}" type="pres">
      <dgm:prSet presAssocID="{CFC5B6CB-F8A5-451E-9AA6-F6CF63A8B3AC}" presName="tx1" presStyleLbl="revTx" presStyleIdx="1" presStyleCnt="4"/>
      <dgm:spPr/>
    </dgm:pt>
    <dgm:pt modelId="{B9EDC633-24CF-4DE0-8B9F-B910AF72C495}" type="pres">
      <dgm:prSet presAssocID="{CFC5B6CB-F8A5-451E-9AA6-F6CF63A8B3AC}" presName="vert1" presStyleCnt="0"/>
      <dgm:spPr/>
    </dgm:pt>
    <dgm:pt modelId="{2E834CBC-CB36-48EB-9B00-E6C6617AD1F6}" type="pres">
      <dgm:prSet presAssocID="{88AF8152-914C-4FE5-A8AC-50DDBAB685D3}" presName="thickLine" presStyleLbl="alignNode1" presStyleIdx="2" presStyleCnt="4"/>
      <dgm:spPr/>
    </dgm:pt>
    <dgm:pt modelId="{ABB5BC03-E16D-41E4-BBC2-33E02ADBB81A}" type="pres">
      <dgm:prSet presAssocID="{88AF8152-914C-4FE5-A8AC-50DDBAB685D3}" presName="horz1" presStyleCnt="0"/>
      <dgm:spPr/>
    </dgm:pt>
    <dgm:pt modelId="{94509A89-4644-401A-AAA5-E40C55F0A9D0}" type="pres">
      <dgm:prSet presAssocID="{88AF8152-914C-4FE5-A8AC-50DDBAB685D3}" presName="tx1" presStyleLbl="revTx" presStyleIdx="2" presStyleCnt="4"/>
      <dgm:spPr/>
    </dgm:pt>
    <dgm:pt modelId="{A86DDF98-3860-4C0C-8EB0-A9F2613EE3B2}" type="pres">
      <dgm:prSet presAssocID="{88AF8152-914C-4FE5-A8AC-50DDBAB685D3}" presName="vert1" presStyleCnt="0"/>
      <dgm:spPr/>
    </dgm:pt>
    <dgm:pt modelId="{F90D2E60-A0AB-4387-A53F-D2B11D82A791}" type="pres">
      <dgm:prSet presAssocID="{D8ECFB31-5507-4627-9DA5-D756F332382D}" presName="thickLine" presStyleLbl="alignNode1" presStyleIdx="3" presStyleCnt="4"/>
      <dgm:spPr/>
    </dgm:pt>
    <dgm:pt modelId="{AD61E848-F3C5-4245-869F-8677C404D38F}" type="pres">
      <dgm:prSet presAssocID="{D8ECFB31-5507-4627-9DA5-D756F332382D}" presName="horz1" presStyleCnt="0"/>
      <dgm:spPr/>
    </dgm:pt>
    <dgm:pt modelId="{FD8C78AD-E8EA-4B63-96EF-132EA3FD5337}" type="pres">
      <dgm:prSet presAssocID="{D8ECFB31-5507-4627-9DA5-D756F332382D}" presName="tx1" presStyleLbl="revTx" presStyleIdx="3" presStyleCnt="4"/>
      <dgm:spPr/>
    </dgm:pt>
    <dgm:pt modelId="{F3C61371-BE6B-4867-A76C-9B0F5733D2AB}" type="pres">
      <dgm:prSet presAssocID="{D8ECFB31-5507-4627-9DA5-D756F332382D}" presName="vert1" presStyleCnt="0"/>
      <dgm:spPr/>
    </dgm:pt>
  </dgm:ptLst>
  <dgm:cxnLst>
    <dgm:cxn modelId="{55982802-FB24-49E7-BA6F-DB5673185DE8}" srcId="{8BBBD438-E606-4610-B579-D3458B6E88CB}" destId="{7F69464F-62BF-4193-B688-5C886B7AB688}" srcOrd="0" destOrd="0" parTransId="{ABFEB0E7-35DC-43D9-9B22-63ABC99D235A}" sibTransId="{97A440B9-0C9A-4DE8-8672-7096FAF8F406}"/>
    <dgm:cxn modelId="{0C556407-F692-456C-9872-35A59A7C0FB1}" type="presOf" srcId="{CFC5B6CB-F8A5-451E-9AA6-F6CF63A8B3AC}" destId="{EDB16FE7-A8BF-472A-AEAF-27C98B0EC855}" srcOrd="0" destOrd="0" presId="urn:microsoft.com/office/officeart/2008/layout/LinedList"/>
    <dgm:cxn modelId="{9C955709-A46F-422A-B9A9-1D7290D7C6FB}" type="presOf" srcId="{D8ECFB31-5507-4627-9DA5-D756F332382D}" destId="{FD8C78AD-E8EA-4B63-96EF-132EA3FD5337}" srcOrd="0" destOrd="0" presId="urn:microsoft.com/office/officeart/2008/layout/LinedList"/>
    <dgm:cxn modelId="{5A1A0B69-4010-47A2-BFF5-3110AAA8AB3A}" srcId="{8BBBD438-E606-4610-B579-D3458B6E88CB}" destId="{D8ECFB31-5507-4627-9DA5-D756F332382D}" srcOrd="3" destOrd="0" parTransId="{1594DCB1-F9B8-42B5-BFB7-965E102B10F4}" sibTransId="{DFCBC3F2-424B-4B7B-998F-BE61B65696AC}"/>
    <dgm:cxn modelId="{930B2753-8028-4BB2-BDE4-46D44175EDB5}" srcId="{8BBBD438-E606-4610-B579-D3458B6E88CB}" destId="{CFC5B6CB-F8A5-451E-9AA6-F6CF63A8B3AC}" srcOrd="1" destOrd="0" parTransId="{551230D8-8865-4FF7-BE9A-23F9AAB7E54E}" sibTransId="{E04AC985-C61B-46E8-AAC0-ED22D5DEAA10}"/>
    <dgm:cxn modelId="{835A1E96-2F0B-4EC2-948B-2028207BC79A}" type="presOf" srcId="{8BBBD438-E606-4610-B579-D3458B6E88CB}" destId="{ABCF24FA-3C68-4526-843F-0D53B0091079}" srcOrd="0" destOrd="0" presId="urn:microsoft.com/office/officeart/2008/layout/LinedList"/>
    <dgm:cxn modelId="{10898897-706F-4D5A-A980-336072770851}" srcId="{8BBBD438-E606-4610-B579-D3458B6E88CB}" destId="{88AF8152-914C-4FE5-A8AC-50DDBAB685D3}" srcOrd="2" destOrd="0" parTransId="{F60915E8-BB27-4FF7-9947-D7226CB9474E}" sibTransId="{6AA6ECF6-3963-4089-BE63-5F588363D994}"/>
    <dgm:cxn modelId="{80681DCA-EBD4-4060-A855-5F078A5458B3}" type="presOf" srcId="{7F69464F-62BF-4193-B688-5C886B7AB688}" destId="{FEE688B9-73E1-4E13-9823-5B2B7723FAED}" srcOrd="0" destOrd="0" presId="urn:microsoft.com/office/officeart/2008/layout/LinedList"/>
    <dgm:cxn modelId="{B05E96FB-9DB5-474B-AA9E-2F7BF43082E3}" type="presOf" srcId="{88AF8152-914C-4FE5-A8AC-50DDBAB685D3}" destId="{94509A89-4644-401A-AAA5-E40C55F0A9D0}" srcOrd="0" destOrd="0" presId="urn:microsoft.com/office/officeart/2008/layout/LinedList"/>
    <dgm:cxn modelId="{BB069D1E-B84F-49EA-A034-C1EDF7D273A0}" type="presParOf" srcId="{ABCF24FA-3C68-4526-843F-0D53B0091079}" destId="{D62E0915-47B4-4B02-ADA9-1848B65B823D}" srcOrd="0" destOrd="0" presId="urn:microsoft.com/office/officeart/2008/layout/LinedList"/>
    <dgm:cxn modelId="{71B323A6-2BF0-49F9-9197-841B78891B8B}" type="presParOf" srcId="{ABCF24FA-3C68-4526-843F-0D53B0091079}" destId="{9C37B08F-3254-41C8-9E29-E198BB423E7D}" srcOrd="1" destOrd="0" presId="urn:microsoft.com/office/officeart/2008/layout/LinedList"/>
    <dgm:cxn modelId="{C388E131-02AB-4B0D-927E-DC8D12C485AC}" type="presParOf" srcId="{9C37B08F-3254-41C8-9E29-E198BB423E7D}" destId="{FEE688B9-73E1-4E13-9823-5B2B7723FAED}" srcOrd="0" destOrd="0" presId="urn:microsoft.com/office/officeart/2008/layout/LinedList"/>
    <dgm:cxn modelId="{590E190B-8CCB-4B16-8542-85231000C84D}" type="presParOf" srcId="{9C37B08F-3254-41C8-9E29-E198BB423E7D}" destId="{5C184818-FDA9-4F8B-B3FD-92C7244F48C2}" srcOrd="1" destOrd="0" presId="urn:microsoft.com/office/officeart/2008/layout/LinedList"/>
    <dgm:cxn modelId="{9FD83DBC-CDAA-4940-8ECD-CC268882AD08}" type="presParOf" srcId="{ABCF24FA-3C68-4526-843F-0D53B0091079}" destId="{4BF3A98E-8CFA-4E69-AB42-2F7D82672584}" srcOrd="2" destOrd="0" presId="urn:microsoft.com/office/officeart/2008/layout/LinedList"/>
    <dgm:cxn modelId="{C64D7AA0-2BF9-41E3-AD26-97F1C82A57FA}" type="presParOf" srcId="{ABCF24FA-3C68-4526-843F-0D53B0091079}" destId="{B0F32933-1CB7-4E3B-9811-ED98AE13F375}" srcOrd="3" destOrd="0" presId="urn:microsoft.com/office/officeart/2008/layout/LinedList"/>
    <dgm:cxn modelId="{3C7675C2-CABF-4E32-87B9-31C01BA1629A}" type="presParOf" srcId="{B0F32933-1CB7-4E3B-9811-ED98AE13F375}" destId="{EDB16FE7-A8BF-472A-AEAF-27C98B0EC855}" srcOrd="0" destOrd="0" presId="urn:microsoft.com/office/officeart/2008/layout/LinedList"/>
    <dgm:cxn modelId="{8C3DCAA7-373B-464A-98F7-13557A8D4073}" type="presParOf" srcId="{B0F32933-1CB7-4E3B-9811-ED98AE13F375}" destId="{B9EDC633-24CF-4DE0-8B9F-B910AF72C495}" srcOrd="1" destOrd="0" presId="urn:microsoft.com/office/officeart/2008/layout/LinedList"/>
    <dgm:cxn modelId="{779E6EFF-2A85-40C4-A8C1-299D46FF169B}" type="presParOf" srcId="{ABCF24FA-3C68-4526-843F-0D53B0091079}" destId="{2E834CBC-CB36-48EB-9B00-E6C6617AD1F6}" srcOrd="4" destOrd="0" presId="urn:microsoft.com/office/officeart/2008/layout/LinedList"/>
    <dgm:cxn modelId="{36289599-C4BB-451A-8C52-4B38A3C87B99}" type="presParOf" srcId="{ABCF24FA-3C68-4526-843F-0D53B0091079}" destId="{ABB5BC03-E16D-41E4-BBC2-33E02ADBB81A}" srcOrd="5" destOrd="0" presId="urn:microsoft.com/office/officeart/2008/layout/LinedList"/>
    <dgm:cxn modelId="{77A37085-9427-49AE-AD51-B4BBB6F35ECF}" type="presParOf" srcId="{ABB5BC03-E16D-41E4-BBC2-33E02ADBB81A}" destId="{94509A89-4644-401A-AAA5-E40C55F0A9D0}" srcOrd="0" destOrd="0" presId="urn:microsoft.com/office/officeart/2008/layout/LinedList"/>
    <dgm:cxn modelId="{2571D97D-CEB8-4B79-962D-60546B52122B}" type="presParOf" srcId="{ABB5BC03-E16D-41E4-BBC2-33E02ADBB81A}" destId="{A86DDF98-3860-4C0C-8EB0-A9F2613EE3B2}" srcOrd="1" destOrd="0" presId="urn:microsoft.com/office/officeart/2008/layout/LinedList"/>
    <dgm:cxn modelId="{26514E3A-51D9-4F8E-AD76-880F84519910}" type="presParOf" srcId="{ABCF24FA-3C68-4526-843F-0D53B0091079}" destId="{F90D2E60-A0AB-4387-A53F-D2B11D82A791}" srcOrd="6" destOrd="0" presId="urn:microsoft.com/office/officeart/2008/layout/LinedList"/>
    <dgm:cxn modelId="{56DC98A7-DEE9-4CD7-A07E-67076643F664}" type="presParOf" srcId="{ABCF24FA-3C68-4526-843F-0D53B0091079}" destId="{AD61E848-F3C5-4245-869F-8677C404D38F}" srcOrd="7" destOrd="0" presId="urn:microsoft.com/office/officeart/2008/layout/LinedList"/>
    <dgm:cxn modelId="{A5EB15EE-0D1C-4DC7-B034-0689947F78A4}" type="presParOf" srcId="{AD61E848-F3C5-4245-869F-8677C404D38F}" destId="{FD8C78AD-E8EA-4B63-96EF-132EA3FD5337}" srcOrd="0" destOrd="0" presId="urn:microsoft.com/office/officeart/2008/layout/LinedList"/>
    <dgm:cxn modelId="{59B7326E-4BDC-48E0-B459-C7C8C6453228}" type="presParOf" srcId="{AD61E848-F3C5-4245-869F-8677C404D38F}" destId="{F3C61371-BE6B-4867-A76C-9B0F5733D2AB}"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71070-155D-427B-A26A-5F1CB266F96B}">
      <dsp:nvSpPr>
        <dsp:cNvPr id="0" name=""/>
        <dsp:cNvSpPr/>
      </dsp:nvSpPr>
      <dsp:spPr>
        <a:xfrm>
          <a:off x="0" y="38139"/>
          <a:ext cx="10058399" cy="17901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Forward Model: Method of Fundamental Solutions (MFS)</a:t>
          </a:r>
        </a:p>
      </dsp:txBody>
      <dsp:txXfrm>
        <a:off x="87385" y="125524"/>
        <a:ext cx="9883629" cy="1615330"/>
      </dsp:txXfrm>
    </dsp:sp>
    <dsp:sp modelId="{25087FD2-7CC9-411B-831B-65DB812E6F68}">
      <dsp:nvSpPr>
        <dsp:cNvPr id="0" name=""/>
        <dsp:cNvSpPr/>
      </dsp:nvSpPr>
      <dsp:spPr>
        <a:xfrm>
          <a:off x="0" y="1957840"/>
          <a:ext cx="10058399" cy="1790100"/>
        </a:xfrm>
        <a:prstGeom prst="roundRect">
          <a:avLst/>
        </a:prstGeom>
        <a:solidFill>
          <a:schemeClr val="accent5">
            <a:hueOff val="2127120"/>
            <a:satOff val="-23891"/>
            <a:lumOff val="-5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Inverse Solution: Tikhonov Regularization</a:t>
          </a:r>
        </a:p>
      </dsp:txBody>
      <dsp:txXfrm>
        <a:off x="87385" y="2045225"/>
        <a:ext cx="9883629" cy="16153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E0915-47B4-4B02-ADA9-1848B65B823D}">
      <dsp:nvSpPr>
        <dsp:cNvPr id="0" name=""/>
        <dsp:cNvSpPr/>
      </dsp:nvSpPr>
      <dsp:spPr>
        <a:xfrm>
          <a:off x="0" y="0"/>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FEE688B9-73E1-4E13-9823-5B2B7723FAED}">
      <dsp:nvSpPr>
        <dsp:cNvPr id="0" name=""/>
        <dsp:cNvSpPr/>
      </dsp:nvSpPr>
      <dsp:spPr>
        <a:xfrm>
          <a:off x="0" y="0"/>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CRESO </a:t>
          </a:r>
        </a:p>
      </dsp:txBody>
      <dsp:txXfrm>
        <a:off x="0" y="0"/>
        <a:ext cx="6847996" cy="917544"/>
      </dsp:txXfrm>
    </dsp:sp>
    <dsp:sp modelId="{4BF3A98E-8CFA-4E69-AB42-2F7D82672584}">
      <dsp:nvSpPr>
        <dsp:cNvPr id="0" name=""/>
        <dsp:cNvSpPr/>
      </dsp:nvSpPr>
      <dsp:spPr>
        <a:xfrm>
          <a:off x="0" y="917545"/>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EDB16FE7-A8BF-472A-AEAF-27C98B0EC855}">
      <dsp:nvSpPr>
        <dsp:cNvPr id="0" name=""/>
        <dsp:cNvSpPr/>
      </dsp:nvSpPr>
      <dsp:spPr>
        <a:xfrm>
          <a:off x="0" y="917544"/>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L-Curve </a:t>
          </a:r>
        </a:p>
      </dsp:txBody>
      <dsp:txXfrm>
        <a:off x="0" y="917544"/>
        <a:ext cx="6847996" cy="917544"/>
      </dsp:txXfrm>
    </dsp:sp>
    <dsp:sp modelId="{2E834CBC-CB36-48EB-9B00-E6C6617AD1F6}">
      <dsp:nvSpPr>
        <dsp:cNvPr id="0" name=""/>
        <dsp:cNvSpPr/>
      </dsp:nvSpPr>
      <dsp:spPr>
        <a:xfrm>
          <a:off x="0" y="1835090"/>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94509A89-4644-401A-AAA5-E40C55F0A9D0}">
      <dsp:nvSpPr>
        <dsp:cNvPr id="0" name=""/>
        <dsp:cNvSpPr/>
      </dsp:nvSpPr>
      <dsp:spPr>
        <a:xfrm>
          <a:off x="0" y="1835089"/>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U-Curve</a:t>
          </a:r>
        </a:p>
      </dsp:txBody>
      <dsp:txXfrm>
        <a:off x="0" y="1835089"/>
        <a:ext cx="6847996" cy="917544"/>
      </dsp:txXfrm>
    </dsp:sp>
    <dsp:sp modelId="{F90D2E60-A0AB-4387-A53F-D2B11D82A791}">
      <dsp:nvSpPr>
        <dsp:cNvPr id="0" name=""/>
        <dsp:cNvSpPr/>
      </dsp:nvSpPr>
      <dsp:spPr>
        <a:xfrm>
          <a:off x="0" y="2752634"/>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FD8C78AD-E8EA-4B63-96EF-132EA3FD5337}">
      <dsp:nvSpPr>
        <dsp:cNvPr id="0" name=""/>
        <dsp:cNvSpPr/>
      </dsp:nvSpPr>
      <dsp:spPr>
        <a:xfrm>
          <a:off x="0" y="2752634"/>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Automated Discrete Picard Condition **</a:t>
          </a:r>
        </a:p>
      </dsp:txBody>
      <dsp:txXfrm>
        <a:off x="0" y="2752634"/>
        <a:ext cx="6847996" cy="91754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0527F8-82CA-4C19-BFDC-3C94CAD97332}" type="datetimeFigureOut">
              <a:rPr lang="en-US" smtClean="0"/>
              <a:t>6/28/2022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A64351-8D3F-401D-8388-B4EEF30818F6}" type="slidenum">
              <a:rPr lang="en-US" smtClean="0"/>
              <a:t>‹#›</a:t>
            </a:fld>
            <a:endParaRPr lang="en-US"/>
          </a:p>
        </p:txBody>
      </p:sp>
    </p:spTree>
    <p:extLst>
      <p:ext uri="{BB962C8B-B14F-4D97-AF65-F5344CB8AC3E}">
        <p14:creationId xmlns:p14="http://schemas.microsoft.com/office/powerpoint/2010/main" val="19754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TimesNewRomanPSMT"/>
              </a:rPr>
              <a:t>That is, the </a:t>
            </a:r>
            <a:r>
              <a:rPr lang="en-US" sz="1800" b="0" i="0" dirty="0">
                <a:solidFill>
                  <a:srgbClr val="000000"/>
                </a:solidFill>
                <a:effectLst/>
                <a:latin typeface="CambriaMath"/>
              </a:rPr>
              <a:t>𝜎𝜎𝑖𝑖 </a:t>
            </a:r>
            <a:r>
              <a:rPr lang="en-US" sz="1800" b="0" i="0" dirty="0">
                <a:solidFill>
                  <a:srgbClr val="000000"/>
                </a:solidFill>
                <a:effectLst/>
                <a:latin typeface="TimesNewRomanPSMT"/>
              </a:rPr>
              <a:t>above the regularization parameter </a:t>
            </a:r>
            <a:r>
              <a:rPr lang="en-US" sz="1800" b="0" i="0" dirty="0">
                <a:solidFill>
                  <a:srgbClr val="000000"/>
                </a:solidFill>
                <a:effectLst/>
                <a:latin typeface="CambriaMath"/>
              </a:rPr>
              <a:t>𝛼𝛼 </a:t>
            </a:r>
            <a:r>
              <a:rPr lang="en-US" sz="1800" b="0" i="0" dirty="0">
                <a:solidFill>
                  <a:srgbClr val="000000"/>
                </a:solidFill>
                <a:effectLst/>
                <a:latin typeface="TimesNewRomanPSMT"/>
              </a:rPr>
              <a:t>(useful SVs) must decay to zero slower than the corresponding right hand side coefficients, </a:t>
            </a:r>
            <a:r>
              <a:rPr lang="en-US" sz="1800" b="0" i="0" dirty="0">
                <a:solidFill>
                  <a:srgbClr val="000000"/>
                </a:solidFill>
                <a:effectLst/>
                <a:latin typeface="CambriaMath"/>
              </a:rPr>
              <a:t>| 𝑢𝑢𝑖𝑖𝑇𝑇𝑏𝑏|</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9</a:t>
            </a:fld>
            <a:endParaRPr lang="en-US"/>
          </a:p>
        </p:txBody>
      </p:sp>
    </p:spTree>
    <p:extLst>
      <p:ext uri="{BB962C8B-B14F-4D97-AF65-F5344CB8AC3E}">
        <p14:creationId xmlns:p14="http://schemas.microsoft.com/office/powerpoint/2010/main" val="2087107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10</a:t>
            </a:fld>
            <a:endParaRPr lang="en-US"/>
          </a:p>
        </p:txBody>
      </p:sp>
    </p:spTree>
    <p:extLst>
      <p:ext uri="{BB962C8B-B14F-4D97-AF65-F5344CB8AC3E}">
        <p14:creationId xmlns:p14="http://schemas.microsoft.com/office/powerpoint/2010/main" val="3431216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17</a:t>
            </a:fld>
            <a:endParaRPr lang="en-US"/>
          </a:p>
        </p:txBody>
      </p:sp>
    </p:spTree>
    <p:extLst>
      <p:ext uri="{BB962C8B-B14F-4D97-AF65-F5344CB8AC3E}">
        <p14:creationId xmlns:p14="http://schemas.microsoft.com/office/powerpoint/2010/main" val="857920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E9AC2A-7B6E-4714-AECB-538E4F67511C}" type="datetimeFigureOut">
              <a:rPr lang="en-US" smtClean="0"/>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198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E9AC2A-7B6E-4714-AECB-538E4F67511C}" type="datetimeFigureOut">
              <a:rPr lang="en-US" smtClean="0"/>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664245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E9AC2A-7B6E-4714-AECB-538E4F67511C}" type="datetimeFigureOut">
              <a:rPr lang="en-US" smtClean="0"/>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611587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E9AC2A-7B6E-4714-AECB-538E4F67511C}" type="datetimeFigureOut">
              <a:rPr lang="en-US" smtClean="0"/>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2600150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E9AC2A-7B6E-4714-AECB-538E4F67511C}" type="datetimeFigureOut">
              <a:rPr lang="en-US" smtClean="0"/>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044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E9AC2A-7B6E-4714-AECB-538E4F67511C}" type="datetimeFigureOut">
              <a:rPr lang="en-US" smtClean="0"/>
              <a:t>6/28/2022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289973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E9AC2A-7B6E-4714-AECB-538E4F67511C}" type="datetimeFigureOut">
              <a:rPr lang="en-US" smtClean="0"/>
              <a:t>6/28/2022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2595232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E9AC2A-7B6E-4714-AECB-538E4F67511C}" type="datetimeFigureOut">
              <a:rPr lang="en-US" smtClean="0"/>
              <a:t>6/28/2022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24872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5E9AC2A-7B6E-4714-AECB-538E4F67511C}" type="datetimeFigureOut">
              <a:rPr lang="en-US" smtClean="0"/>
              <a:t>6/28/2022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2157688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5E9AC2A-7B6E-4714-AECB-538E4F67511C}" type="datetimeFigureOut">
              <a:rPr lang="en-US" smtClean="0"/>
              <a:t>6/28/2022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2D052B0-8C1C-4CAC-B7E5-05321F49F005}" type="slidenum">
              <a:rPr lang="en-US" smtClean="0"/>
              <a:t>‹#›</a:t>
            </a:fld>
            <a:endParaRPr lang="en-US"/>
          </a:p>
        </p:txBody>
      </p:sp>
    </p:spTree>
    <p:extLst>
      <p:ext uri="{BB962C8B-B14F-4D97-AF65-F5344CB8AC3E}">
        <p14:creationId xmlns:p14="http://schemas.microsoft.com/office/powerpoint/2010/main" val="1990444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E9AC2A-7B6E-4714-AECB-538E4F67511C}" type="datetimeFigureOut">
              <a:rPr lang="en-US" smtClean="0"/>
              <a:t>6/28/2022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569692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5E9AC2A-7B6E-4714-AECB-538E4F67511C}" type="datetimeFigureOut">
              <a:rPr lang="en-US" smtClean="0"/>
              <a:t>6/28/2022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2D052B0-8C1C-4CAC-B7E5-05321F49F00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214675"/>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4.png"/><Relationship Id="rId7" Type="http://schemas.openxmlformats.org/officeDocument/2006/relationships/diagramQuickStyle" Target="../diagrams/quickStyle2.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5.png"/><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B132-29A5-7FDD-91CA-D40F46FA9945}"/>
              </a:ext>
            </a:extLst>
          </p:cNvPr>
          <p:cNvSpPr>
            <a:spLocks noGrp="1"/>
          </p:cNvSpPr>
          <p:nvPr>
            <p:ph type="ctrTitle"/>
          </p:nvPr>
        </p:nvSpPr>
        <p:spPr/>
        <p:txBody>
          <a:bodyPr/>
          <a:lstStyle/>
          <a:p>
            <a:r>
              <a:rPr lang="en-US" sz="3200" dirty="0"/>
              <a:t>Analysis of </a:t>
            </a:r>
            <a:br>
              <a:rPr lang="en-US" sz="3200" dirty="0"/>
            </a:br>
            <a:br>
              <a:rPr lang="en-US" sz="3200" dirty="0"/>
            </a:br>
            <a:r>
              <a:rPr lang="en-US" sz="3200" dirty="0"/>
              <a:t>Improving the spatial solution of electrocardiographic</a:t>
            </a:r>
            <a:br>
              <a:rPr lang="en-US" sz="3200" dirty="0"/>
            </a:br>
            <a:r>
              <a:rPr lang="en-US" sz="3200" dirty="0"/>
              <a:t>imaging: A new regularization parameter choice</a:t>
            </a:r>
            <a:br>
              <a:rPr lang="en-US" sz="3200" dirty="0"/>
            </a:br>
            <a:r>
              <a:rPr lang="en-US" sz="3200" dirty="0"/>
              <a:t>technique for the Tikhonov method </a:t>
            </a:r>
            <a:br>
              <a:rPr lang="en-US" dirty="0"/>
            </a:br>
            <a:endParaRPr lang="en-US" dirty="0"/>
          </a:p>
        </p:txBody>
      </p:sp>
      <p:sp>
        <p:nvSpPr>
          <p:cNvPr id="3" name="Subtitle 2">
            <a:extLst>
              <a:ext uri="{FF2B5EF4-FFF2-40B4-BE49-F238E27FC236}">
                <a16:creationId xmlns:a16="http://schemas.microsoft.com/office/drawing/2014/main" id="{8DD41F25-6B94-6E55-3070-AF89A46B6EC8}"/>
              </a:ext>
            </a:extLst>
          </p:cNvPr>
          <p:cNvSpPr>
            <a:spLocks noGrp="1"/>
          </p:cNvSpPr>
          <p:nvPr>
            <p:ph type="subTitle" idx="1"/>
          </p:nvPr>
        </p:nvSpPr>
        <p:spPr/>
        <p:txBody>
          <a:bodyPr/>
          <a:lstStyle/>
          <a:p>
            <a:pPr algn="r"/>
            <a:r>
              <a:rPr lang="en-US" dirty="0"/>
              <a:t>Kutay Uğurlu</a:t>
            </a:r>
          </a:p>
        </p:txBody>
      </p:sp>
    </p:spTree>
    <p:extLst>
      <p:ext uri="{BB962C8B-B14F-4D97-AF65-F5344CB8AC3E}">
        <p14:creationId xmlns:p14="http://schemas.microsoft.com/office/powerpoint/2010/main" val="3818367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84ADC-025A-76BE-CBF5-C2EDC1ED4B6A}"/>
              </a:ext>
            </a:extLst>
          </p:cNvPr>
          <p:cNvSpPr>
            <a:spLocks noGrp="1"/>
          </p:cNvSpPr>
          <p:nvPr>
            <p:ph type="title"/>
          </p:nvPr>
        </p:nvSpPr>
        <p:spPr/>
        <p:txBody>
          <a:bodyPr>
            <a:normAutofit/>
          </a:bodyPr>
          <a:lstStyle/>
          <a:p>
            <a:r>
              <a:rPr lang="en-US" dirty="0"/>
              <a:t>Automated Discrete Picard </a:t>
            </a:r>
            <a:br>
              <a:rPr lang="en-US" dirty="0"/>
            </a:br>
            <a:r>
              <a:rPr lang="en-US" dirty="0"/>
              <a:t>Condition (ADPC)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A749D-B96B-F901-C147-41226AA41EA0}"/>
                  </a:ext>
                </a:extLst>
              </p:cNvPr>
              <p:cNvSpPr>
                <a:spLocks noGrp="1"/>
              </p:cNvSpPr>
              <p:nvPr>
                <p:ph idx="1"/>
              </p:nvPr>
            </p:nvSpPr>
            <p:spPr/>
            <p:txBody>
              <a:bodyPr/>
              <a:lstStyle/>
              <a:p>
                <a:pPr>
                  <a:buFont typeface="Arial" panose="020B0604020202020204" pitchFamily="34" charset="0"/>
                  <a:buChar char="•"/>
                </a:pPr>
                <a:r>
                  <a:rPr lang="en-US" dirty="0"/>
                  <a:t> Calculate Singular Value Decomposition of the system matrix.</a:t>
                </a:r>
              </a:p>
              <a:p>
                <a:pPr>
                  <a:buFont typeface="Arial" panose="020B0604020202020204" pitchFamily="34" charset="0"/>
                  <a:buChar char="•"/>
                </a:pPr>
                <a:r>
                  <a:rPr lang="en-US" dirty="0"/>
                  <a:t> For each time instant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𝑡</m:t>
                        </m:r>
                      </m:e>
                      <m:sub>
                        <m:r>
                          <a:rPr lang="en-US" i="1" dirty="0" smtClean="0">
                            <a:latin typeface="Cambria Math" panose="02040503050406030204" pitchFamily="18" charset="0"/>
                          </a:rPr>
                          <m:t>𝑘</m:t>
                        </m:r>
                      </m:sub>
                    </m:sSub>
                  </m:oMath>
                </a14:m>
                <a:r>
                  <a:rPr lang="en-US" dirty="0"/>
                  <a:t>, compute </a:t>
                </a:r>
                <a14:m>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e>
                    </m:d>
                  </m:oMath>
                </a14:m>
                <a:r>
                  <a:rPr lang="en-US" dirty="0"/>
                  <a:t>, fit a polynomial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_</m:t>
                            </m:r>
                            <m:r>
                              <a:rPr lang="en-US" b="0" i="1" smtClean="0">
                                <a:latin typeface="Cambria Math" panose="02040503050406030204" pitchFamily="18" charset="0"/>
                              </a:rPr>
                              <m:t>𝑘</m:t>
                            </m:r>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r>
                      <a:rPr lang="en-US" b="0" i="1" smtClean="0">
                        <a:latin typeface="Cambria Math" panose="02040503050406030204" pitchFamily="18" charset="0"/>
                      </a:rPr>
                      <m:t>|))</m:t>
                    </m:r>
                  </m:oMath>
                </a14:m>
                <a:r>
                  <a:rPr lang="en-US" dirty="0"/>
                  <a:t> of degree 5 to 7.</a:t>
                </a:r>
              </a:p>
              <a:p>
                <a:pPr>
                  <a:buFont typeface="Arial" panose="020B0604020202020204" pitchFamily="34" charset="0"/>
                  <a:buChar char="•"/>
                </a:pPr>
                <a:r>
                  <a:rPr lang="en-US" dirty="0"/>
                  <a:t> For each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oMath>
                </a14:m>
                <a:r>
                  <a:rPr lang="en-US" dirty="0"/>
                  <a:t>, find the maximum singular value index </a:t>
                </a:r>
                <a14:m>
                  <m:oMath xmlns:m="http://schemas.openxmlformats.org/officeDocument/2006/math">
                    <m:r>
                      <a:rPr lang="en-US" b="0" i="1" smtClean="0">
                        <a:latin typeface="Cambria Math" panose="02040503050406030204" pitchFamily="18" charset="0"/>
                      </a:rPr>
                      <m:t>𝑖</m:t>
                    </m:r>
                  </m:oMath>
                </a14:m>
                <a:r>
                  <a:rPr lang="en-US" dirty="0"/>
                  <a:t> such that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m:t>
                                </m:r>
                              </m:sub>
                            </m:sSub>
                          </m:e>
                        </m:d>
                      </m:e>
                    </m:func>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𝑘</m:t>
                            </m:r>
                          </m:sub>
                        </m:sSub>
                      </m:sub>
                    </m:sSub>
                  </m:oMath>
                </a14:m>
                <a:r>
                  <a:rPr lang="en-US" dirty="0"/>
                  <a:t>and equate it to the regularization parameter</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oMath>
                </a14:m>
                <a:endParaRPr lang="en-US" dirty="0"/>
              </a:p>
              <a:p>
                <a:pPr>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𝑚𝑒𝑑𝑖𝑎𝑛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r>
                      <a:rPr lang="en-US" b="0" i="1" smtClean="0">
                        <a:latin typeface="Cambria Math" panose="02040503050406030204" pitchFamily="18" charset="0"/>
                      </a:rPr>
                      <m:t>)</m:t>
                    </m:r>
                  </m:oMath>
                </a14:m>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C83A749D-B96B-F901-C147-41226AA41EA0}"/>
                  </a:ext>
                </a:extLst>
              </p:cNvPr>
              <p:cNvSpPr>
                <a:spLocks noGrp="1" noRot="1" noChangeAspect="1" noMove="1" noResize="1" noEditPoints="1" noAdjustHandles="1" noChangeArrowheads="1" noChangeShapeType="1" noTextEdit="1"/>
              </p:cNvSpPr>
              <p:nvPr>
                <p:ph idx="1"/>
              </p:nvPr>
            </p:nvSpPr>
            <p:spPr>
              <a:blipFill>
                <a:blip r:embed="rId3"/>
                <a:stretch>
                  <a:fillRect l="-1455" t="-1667"/>
                </a:stretch>
              </a:blipFill>
            </p:spPr>
            <p:txBody>
              <a:bodyPr/>
              <a:lstStyle/>
              <a:p>
                <a:r>
                  <a:rPr lang="en-US">
                    <a:noFill/>
                  </a:rPr>
                  <a:t> </a:t>
                </a:r>
              </a:p>
            </p:txBody>
          </p:sp>
        </mc:Fallback>
      </mc:AlternateContent>
    </p:spTree>
    <p:extLst>
      <p:ext uri="{BB962C8B-B14F-4D97-AF65-F5344CB8AC3E}">
        <p14:creationId xmlns:p14="http://schemas.microsoft.com/office/powerpoint/2010/main" val="2980406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BDFEB-046F-3E62-CC01-08CA0B2AA109}"/>
              </a:ext>
            </a:extLst>
          </p:cNvPr>
          <p:cNvSpPr>
            <a:spLocks noGrp="1"/>
          </p:cNvSpPr>
          <p:nvPr>
            <p:ph type="title"/>
          </p:nvPr>
        </p:nvSpPr>
        <p:spPr/>
        <p:txBody>
          <a:bodyPr/>
          <a:lstStyle/>
          <a:p>
            <a:r>
              <a:rPr lang="en-US" dirty="0"/>
              <a:t>Modifications in the implementation</a:t>
            </a:r>
          </a:p>
        </p:txBody>
      </p:sp>
      <p:pic>
        <p:nvPicPr>
          <p:cNvPr id="5" name="Content Placeholder 4" descr="Chart, line chart&#10;&#10;Description automatically generated">
            <a:extLst>
              <a:ext uri="{FF2B5EF4-FFF2-40B4-BE49-F238E27FC236}">
                <a16:creationId xmlns:a16="http://schemas.microsoft.com/office/drawing/2014/main" id="{D1444E6A-517C-D8A1-98E5-9FC2D15E0D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9163" y="1857375"/>
            <a:ext cx="5334000" cy="4000500"/>
          </a:xfrm>
        </p:spPr>
      </p:pic>
    </p:spTree>
    <p:extLst>
      <p:ext uri="{BB962C8B-B14F-4D97-AF65-F5344CB8AC3E}">
        <p14:creationId xmlns:p14="http://schemas.microsoft.com/office/powerpoint/2010/main" val="2722848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EE378F3-9642-471B-8215-AA3288422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405F82-F7FB-4124-AE2B-3D69A007C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C2254F8-31B1-8782-764E-97B22A81A12D}"/>
              </a:ext>
            </a:extLst>
          </p:cNvPr>
          <p:cNvSpPr>
            <a:spLocks noGrp="1"/>
          </p:cNvSpPr>
          <p:nvPr>
            <p:ph type="title"/>
          </p:nvPr>
        </p:nvSpPr>
        <p:spPr>
          <a:xfrm>
            <a:off x="1097280" y="516835"/>
            <a:ext cx="5977937" cy="1666501"/>
          </a:xfrm>
        </p:spPr>
        <p:txBody>
          <a:bodyPr>
            <a:normAutofit/>
          </a:bodyPr>
          <a:lstStyle/>
          <a:p>
            <a:r>
              <a:rPr lang="en-US" sz="4000" dirty="0">
                <a:solidFill>
                  <a:srgbClr val="FFFFFF"/>
                </a:solidFill>
              </a:rPr>
              <a:t>Dataset Generation</a:t>
            </a:r>
          </a:p>
        </p:txBody>
      </p:sp>
      <p:sp>
        <p:nvSpPr>
          <p:cNvPr id="3" name="Content Placeholder 2">
            <a:extLst>
              <a:ext uri="{FF2B5EF4-FFF2-40B4-BE49-F238E27FC236}">
                <a16:creationId xmlns:a16="http://schemas.microsoft.com/office/drawing/2014/main" id="{5118377A-3ECC-7D54-3289-156FC06416F3}"/>
              </a:ext>
            </a:extLst>
          </p:cNvPr>
          <p:cNvSpPr>
            <a:spLocks noGrp="1"/>
          </p:cNvSpPr>
          <p:nvPr>
            <p:ph idx="1"/>
          </p:nvPr>
        </p:nvSpPr>
        <p:spPr>
          <a:xfrm>
            <a:off x="1097279" y="2236304"/>
            <a:ext cx="5977938" cy="3652667"/>
          </a:xfrm>
        </p:spPr>
        <p:txBody>
          <a:bodyPr>
            <a:normAutofit/>
          </a:bodyPr>
          <a:lstStyle/>
          <a:p>
            <a:r>
              <a:rPr lang="en-US" sz="1700" b="0" i="0" dirty="0">
                <a:solidFill>
                  <a:srgbClr val="FFFFFF"/>
                </a:solidFill>
                <a:effectLst/>
                <a:latin typeface="TimesNewRomanPSMT"/>
              </a:rPr>
              <a:t>To test the effect of the new regularization parameter choice method and to compare with previous ones, eight different activation patterns (1 single site pacing in the right ventricular (RV) free wall, 1 single site pacing in the left ventricular (LV) lateral endocardial wall, 1 single site pacing in the LV mid wall, 1 single pacing site in the LV lateral epi and 4 single spiral waves) were simulated [19]. Propagating activation was simulated with a monodomain reaction-diffusion model in a realistic 3D model of the human ventricles, with transmembrane ionic currents computed with the Ten </a:t>
            </a:r>
            <a:r>
              <a:rPr lang="en-US" sz="1700" b="0" i="0" dirty="0" err="1">
                <a:solidFill>
                  <a:srgbClr val="FFFFFF"/>
                </a:solidFill>
                <a:effectLst/>
                <a:latin typeface="TimesNewRomanPSMT"/>
              </a:rPr>
              <a:t>Tusscher</a:t>
            </a:r>
            <a:br>
              <a:rPr lang="en-US" sz="1700" b="0" i="0" dirty="0">
                <a:solidFill>
                  <a:srgbClr val="FFFFFF"/>
                </a:solidFill>
                <a:effectLst/>
                <a:latin typeface="TimesNewRomanPSMT"/>
              </a:rPr>
            </a:br>
            <a:r>
              <a:rPr lang="en-US" sz="1700" b="0" i="0" dirty="0">
                <a:solidFill>
                  <a:srgbClr val="FFFFFF"/>
                </a:solidFill>
                <a:effectLst/>
                <a:latin typeface="TimesNewRomanPSMT"/>
              </a:rPr>
              <a:t>et al. model for the human ventricular myocyte</a:t>
            </a:r>
            <a:r>
              <a:rPr lang="en-US" sz="1700" dirty="0">
                <a:solidFill>
                  <a:srgbClr val="FFFFFF"/>
                </a:solidFill>
              </a:rPr>
              <a:t> </a:t>
            </a:r>
            <a:br>
              <a:rPr lang="en-US" sz="1700" dirty="0">
                <a:solidFill>
                  <a:srgbClr val="FFFFFF"/>
                </a:solidFill>
              </a:rPr>
            </a:br>
            <a:endParaRPr lang="en-US" sz="1700" dirty="0">
              <a:solidFill>
                <a:srgbClr val="FFFFFF"/>
              </a:solidFill>
            </a:endParaRPr>
          </a:p>
        </p:txBody>
      </p:sp>
      <p:sp>
        <p:nvSpPr>
          <p:cNvPr id="23" name="Rectangle 22">
            <a:extLst>
              <a:ext uri="{FF2B5EF4-FFF2-40B4-BE49-F238E27FC236}">
                <a16:creationId xmlns:a16="http://schemas.microsoft.com/office/drawing/2014/main" id="{AAAE29FD-C3A6-46E4-BF94-132A4C4EE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2DB1D802-B2EC-0BC6-11F3-6812F3CD55D2}"/>
              </a:ext>
            </a:extLst>
          </p:cNvPr>
          <p:cNvPicPr>
            <a:picLocks noChangeAspect="1"/>
          </p:cNvPicPr>
          <p:nvPr/>
        </p:nvPicPr>
        <p:blipFill>
          <a:blip r:embed="rId2"/>
          <a:stretch>
            <a:fillRect/>
          </a:stretch>
        </p:blipFill>
        <p:spPr>
          <a:xfrm>
            <a:off x="8282126" y="630202"/>
            <a:ext cx="3233965" cy="5575804"/>
          </a:xfrm>
          <a:prstGeom prst="rect">
            <a:avLst/>
          </a:prstGeom>
        </p:spPr>
      </p:pic>
    </p:spTree>
    <p:extLst>
      <p:ext uri="{BB962C8B-B14F-4D97-AF65-F5344CB8AC3E}">
        <p14:creationId xmlns:p14="http://schemas.microsoft.com/office/powerpoint/2010/main" val="4117620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B7C740-AC60-09D2-EFDB-41B7947A0C21}"/>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dirty="0">
                <a:solidFill>
                  <a:schemeClr val="tx1">
                    <a:lumMod val="85000"/>
                    <a:lumOff val="15000"/>
                  </a:schemeClr>
                </a:solidFill>
              </a:rPr>
              <a:t>Boundary Element Method</a:t>
            </a:r>
          </a:p>
        </p:txBody>
      </p:sp>
      <p:pic>
        <p:nvPicPr>
          <p:cNvPr id="5" name="Content Placeholder 4">
            <a:extLst>
              <a:ext uri="{FF2B5EF4-FFF2-40B4-BE49-F238E27FC236}">
                <a16:creationId xmlns:a16="http://schemas.microsoft.com/office/drawing/2014/main" id="{64B1F3F1-A6E5-537C-4EE2-C4F7B2CB527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822" y="0"/>
            <a:ext cx="9393126" cy="4711240"/>
          </a:xfrm>
          <a:prstGeom prst="rect">
            <a:avLst/>
          </a:prstGeom>
        </p:spPr>
      </p:pic>
      <p:cxnSp>
        <p:nvCxnSpPr>
          <p:cNvPr id="18" name="Straight Connector 1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2917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BE268116-E2A7-4F98-8812-192B4975E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A2320-9057-01F2-9F60-78580C41C1B4}"/>
              </a:ext>
            </a:extLst>
          </p:cNvPr>
          <p:cNvSpPr>
            <a:spLocks noGrp="1"/>
          </p:cNvSpPr>
          <p:nvPr>
            <p:ph type="title"/>
          </p:nvPr>
        </p:nvSpPr>
        <p:spPr>
          <a:xfrm>
            <a:off x="524349" y="394040"/>
            <a:ext cx="10909073" cy="1057655"/>
          </a:xfrm>
        </p:spPr>
        <p:txBody>
          <a:bodyPr vert="horz" lIns="91440" tIns="45720" rIns="91440" bIns="45720" rtlCol="0" anchor="b">
            <a:normAutofit/>
          </a:bodyPr>
          <a:lstStyle/>
          <a:p>
            <a:r>
              <a:rPr lang="en-US" sz="6000" dirty="0">
                <a:solidFill>
                  <a:schemeClr val="tx1">
                    <a:lumMod val="85000"/>
                    <a:lumOff val="15000"/>
                  </a:schemeClr>
                </a:solidFill>
              </a:rPr>
              <a:t>Results</a:t>
            </a:r>
          </a:p>
        </p:txBody>
      </p:sp>
      <p:cxnSp>
        <p:nvCxnSpPr>
          <p:cNvPr id="32" name="Straight Connector 31">
            <a:extLst>
              <a:ext uri="{FF2B5EF4-FFF2-40B4-BE49-F238E27FC236}">
                <a16:creationId xmlns:a16="http://schemas.microsoft.com/office/drawing/2014/main" id="{73D8893D-DEBE-4F67-901F-166F75E9C6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FBEFFA83-BC6D-4CD2-A2BA-98AD67423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AB5696BF-D495-4CAC-AA8A-4EBFF2C32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F49A7ED-55C9-0FC5-A831-B1574300FD24}"/>
                  </a:ext>
                </a:extLst>
              </p:cNvPr>
              <p:cNvSpPr>
                <a:spLocks noGrp="1"/>
              </p:cNvSpPr>
              <p:nvPr>
                <p:ph idx="1"/>
              </p:nvPr>
            </p:nvSpPr>
            <p:spPr/>
            <p:txBody>
              <a:bodyPr/>
              <a:lstStyle/>
              <a:p>
                <a:r>
                  <a:rPr lang="en-US" dirty="0"/>
                  <a:t>Evaluation metrics</a:t>
                </a:r>
              </a:p>
              <a:p>
                <a14:m>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oMath>
                </a14:m>
                <a:br>
                  <a:rPr lang="en-US" b="0" i="1" dirty="0">
                    <a:latin typeface="Cambria Math" panose="02040503050406030204" pitchFamily="18" charset="0"/>
                  </a:rPr>
                </a:b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a14:m>
                <a:endParaRPr lang="en-US" dirty="0"/>
              </a:p>
              <a:p>
                <a14:m>
                  <m:oMath xmlns:m="http://schemas.openxmlformats.org/officeDocument/2006/math">
                    <m:r>
                      <a:rPr lang="en-US" b="0" i="1" smtClean="0">
                        <a:latin typeface="Cambria Math" panose="02040503050406030204" pitchFamily="18" charset="0"/>
                      </a:rPr>
                      <m:t>𝑃𝑒𝑎𝑟𝑠𝑜𝑛𝑠</m:t>
                    </m:r>
                    <m:r>
                      <a:rPr lang="en-US" b="0" i="1" smtClean="0">
                        <a:latin typeface="Cambria Math" panose="02040503050406030204" pitchFamily="18" charset="0"/>
                      </a:rPr>
                      <m:t> </m:t>
                    </m:r>
                    <m:r>
                      <a:rPr lang="en-US" b="0" i="1" smtClean="0">
                        <a:latin typeface="Cambria Math" panose="02040503050406030204" pitchFamily="18" charset="0"/>
                      </a:rPr>
                      <m:t>𝐶𝑜𝑟𝑟𝑒𝑙𝑎𝑡𝑖𝑜𝑛</m:t>
                    </m:r>
                    <m:r>
                      <a:rPr lang="en-US" b="0" i="1" smtClean="0">
                        <a:latin typeface="Cambria Math" panose="02040503050406030204" pitchFamily="18" charset="0"/>
                      </a:rPr>
                      <m:t> </m:t>
                    </m:r>
                    <m:r>
                      <a:rPr lang="en-US" b="0" i="1" smtClean="0">
                        <a:latin typeface="Cambria Math" panose="02040503050406030204" pitchFamily="18" charset="0"/>
                      </a:rPr>
                      <m:t>𝐶𝑜𝑒𝑓𝑓𝑖𝑐𝑖𝑒𝑛𝑡</m:t>
                    </m:r>
                    <m:r>
                      <a:rPr lang="en-US" b="0" i="1" smtClean="0">
                        <a:latin typeface="Cambria Math" panose="02040503050406030204" pitchFamily="18" charset="0"/>
                      </a:rPr>
                      <m:t> :</m:t>
                    </m:r>
                  </m:oMath>
                </a14:m>
                <a:br>
                  <a:rPr lang="en-US" b="0" i="1" dirty="0">
                    <a:latin typeface="Cambria Math" panose="02040503050406030204" pitchFamily="18" charset="0"/>
                  </a:rPr>
                </a:br>
                <a:br>
                  <a:rPr lang="en-US"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𝑥𝑦</m:t>
                            </m:r>
                            <m:r>
                              <a:rPr lang="en-US" b="0" i="1" smtClean="0">
                                <a:latin typeface="Cambria Math" panose="02040503050406030204" pitchFamily="18" charset="0"/>
                              </a:rPr>
                              <m:t> −</m:t>
                            </m:r>
                            <m:r>
                              <a:rPr lang="en-US" b="0" i="1" smtClean="0">
                                <a:latin typeface="Cambria Math" panose="02040503050406030204" pitchFamily="18" charset="0"/>
                              </a:rPr>
                              <m:t>𝑛</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m:t>
                                </m:r>
                              </m:e>
                            </m:nary>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𝑦</m:t>
                                </m:r>
                              </m:e>
                            </m:nary>
                          </m:e>
                        </m:nary>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nary>
                              <m:naryPr>
                                <m:chr m:val="∑"/>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m:t>
                                        </m:r>
                                      </m:e>
                                    </m:nary>
                                    <m:r>
                                      <a:rPr lang="en-US" b="0" i="1" smtClean="0">
                                        <a:latin typeface="Cambria Math" panose="02040503050406030204" pitchFamily="18" charset="0"/>
                                      </a:rPr>
                                      <m:t>)</m:t>
                                    </m:r>
                                  </m:e>
                                  <m:sup>
                                    <m:r>
                                      <a:rPr lang="en-US" b="0" i="1" smtClean="0">
                                        <a:latin typeface="Cambria Math" panose="02040503050406030204" pitchFamily="18" charset="0"/>
                                      </a:rPr>
                                      <m:t>2</m:t>
                                    </m:r>
                                  </m:sup>
                                </m:sSup>
                              </m:e>
                            </m:nary>
                          </m:e>
                        </m:rad>
                        <m:rad>
                          <m:radPr>
                            <m:degHide m:val="on"/>
                            <m:ctrlPr>
                              <a:rPr lang="en-US" i="1">
                                <a:latin typeface="Cambria Math" panose="02040503050406030204" pitchFamily="18" charset="0"/>
                              </a:rPr>
                            </m:ctrlPr>
                          </m:radPr>
                          <m:deg/>
                          <m:e>
                            <m:r>
                              <a:rPr lang="en-US" i="1">
                                <a:latin typeface="Cambria Math" panose="02040503050406030204" pitchFamily="18" charset="0"/>
                              </a:rPr>
                              <m:t>𝑛</m:t>
                            </m:r>
                            <m:nary>
                              <m:naryPr>
                                <m:chr m:val="∑"/>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nary>
                                      <m:naryPr>
                                        <m:chr m:val="∑"/>
                                        <m:subHide m:val="on"/>
                                        <m:supHide m:val="on"/>
                                        <m:ctrlPr>
                                          <a:rPr lang="en-US" i="1">
                                            <a:latin typeface="Cambria Math" panose="02040503050406030204" pitchFamily="18" charset="0"/>
                                          </a:rPr>
                                        </m:ctrlPr>
                                      </m:naryPr>
                                      <m:sub/>
                                      <m:sup/>
                                      <m:e>
                                        <m:r>
                                          <a:rPr lang="en-US" b="0" i="1" smtClean="0">
                                            <a:latin typeface="Cambria Math" panose="02040503050406030204" pitchFamily="18" charset="0"/>
                                          </a:rPr>
                                          <m:t>𝑦</m:t>
                                        </m:r>
                                      </m:e>
                                    </m:nary>
                                    <m:r>
                                      <a:rPr lang="en-US" i="1">
                                        <a:latin typeface="Cambria Math" panose="02040503050406030204" pitchFamily="18" charset="0"/>
                                      </a:rPr>
                                      <m:t>)</m:t>
                                    </m:r>
                                  </m:e>
                                  <m:sup>
                                    <m:r>
                                      <a:rPr lang="en-US" i="1">
                                        <a:latin typeface="Cambria Math" panose="02040503050406030204" pitchFamily="18" charset="0"/>
                                      </a:rPr>
                                      <m:t>2</m:t>
                                    </m:r>
                                  </m:sup>
                                </m:sSup>
                              </m:e>
                            </m:nary>
                          </m:e>
                        </m:rad>
                      </m:den>
                    </m:f>
                  </m:oMath>
                </a14:m>
                <a:endParaRPr lang="en-US" dirty="0"/>
              </a:p>
            </p:txBody>
          </p:sp>
        </mc:Choice>
        <mc:Fallback xmlns="">
          <p:sp>
            <p:nvSpPr>
              <p:cNvPr id="7" name="Content Placeholder 6">
                <a:extLst>
                  <a:ext uri="{FF2B5EF4-FFF2-40B4-BE49-F238E27FC236}">
                    <a16:creationId xmlns:a16="http://schemas.microsoft.com/office/drawing/2014/main" id="{8F49A7ED-55C9-0FC5-A831-B1574300FD24}"/>
                  </a:ext>
                </a:extLst>
              </p:cNvPr>
              <p:cNvSpPr>
                <a:spLocks noGrp="1" noRot="1" noChangeAspect="1" noMove="1" noResize="1" noEditPoints="1" noAdjustHandles="1" noChangeArrowheads="1" noChangeShapeType="1" noTextEdit="1"/>
              </p:cNvSpPr>
              <p:nvPr>
                <p:ph idx="1"/>
              </p:nvPr>
            </p:nvSpPr>
            <p:spPr>
              <a:blipFill>
                <a:blip r:embed="rId2"/>
                <a:stretch>
                  <a:fillRect l="-1515" t="-1667"/>
                </a:stretch>
              </a:blipFill>
            </p:spPr>
            <p:txBody>
              <a:bodyPr/>
              <a:lstStyle/>
              <a:p>
                <a:r>
                  <a:rPr lang="en-US">
                    <a:noFill/>
                  </a:rPr>
                  <a:t> </a:t>
                </a:r>
              </a:p>
            </p:txBody>
          </p:sp>
        </mc:Fallback>
      </mc:AlternateContent>
    </p:spTree>
    <p:extLst>
      <p:ext uri="{BB962C8B-B14F-4D97-AF65-F5344CB8AC3E}">
        <p14:creationId xmlns:p14="http://schemas.microsoft.com/office/powerpoint/2010/main" val="881556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Content Placeholder 10" descr="Diagram&#10;&#10;Description automatically generated">
            <a:extLst>
              <a:ext uri="{FF2B5EF4-FFF2-40B4-BE49-F238E27FC236}">
                <a16:creationId xmlns:a16="http://schemas.microsoft.com/office/drawing/2014/main" id="{C9CBB0FF-4B3F-189F-F542-40954555B2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1051" y="644388"/>
            <a:ext cx="5906751" cy="5569223"/>
          </a:xfrm>
        </p:spPr>
      </p:pic>
      <p:sp>
        <p:nvSpPr>
          <p:cNvPr id="19" name="Arrow: Right 18">
            <a:extLst>
              <a:ext uri="{FF2B5EF4-FFF2-40B4-BE49-F238E27FC236}">
                <a16:creationId xmlns:a16="http://schemas.microsoft.com/office/drawing/2014/main" id="{27EBD022-D450-465B-7D9A-8EA1ADE2D93F}"/>
              </a:ext>
            </a:extLst>
          </p:cNvPr>
          <p:cNvSpPr/>
          <p:nvPr/>
        </p:nvSpPr>
        <p:spPr>
          <a:xfrm>
            <a:off x="3857625" y="200025"/>
            <a:ext cx="4705350" cy="4418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Temporal</a:t>
            </a:r>
          </a:p>
        </p:txBody>
      </p:sp>
      <p:sp>
        <p:nvSpPr>
          <p:cNvPr id="35" name="Arrow: Right 34">
            <a:extLst>
              <a:ext uri="{FF2B5EF4-FFF2-40B4-BE49-F238E27FC236}">
                <a16:creationId xmlns:a16="http://schemas.microsoft.com/office/drawing/2014/main" id="{AFC48FD3-31F2-AD30-DC95-5E8AABD344A1}"/>
              </a:ext>
            </a:extLst>
          </p:cNvPr>
          <p:cNvSpPr/>
          <p:nvPr/>
        </p:nvSpPr>
        <p:spPr>
          <a:xfrm rot="5400000" flipV="1">
            <a:off x="905536" y="2983322"/>
            <a:ext cx="4641342" cy="5606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Spatial</a:t>
            </a:r>
          </a:p>
        </p:txBody>
      </p:sp>
      <p:sp>
        <p:nvSpPr>
          <p:cNvPr id="23" name="Rectangle 22">
            <a:extLst>
              <a:ext uri="{FF2B5EF4-FFF2-40B4-BE49-F238E27FC236}">
                <a16:creationId xmlns:a16="http://schemas.microsoft.com/office/drawing/2014/main" id="{14B8C2E2-4F81-7940-78DD-D6A3558A1E9E}"/>
              </a:ext>
            </a:extLst>
          </p:cNvPr>
          <p:cNvSpPr/>
          <p:nvPr/>
        </p:nvSpPr>
        <p:spPr>
          <a:xfrm>
            <a:off x="1085850" y="1343025"/>
            <a:ext cx="1974333" cy="1390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54C616F-6128-A9E7-91BB-43290F5C41C9}"/>
              </a:ext>
            </a:extLst>
          </p:cNvPr>
          <p:cNvSpPr/>
          <p:nvPr/>
        </p:nvSpPr>
        <p:spPr>
          <a:xfrm>
            <a:off x="9047802" y="1257300"/>
            <a:ext cx="2258373" cy="1390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431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1F83E-85FC-E1B7-806F-587802B225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21BC61-0683-7107-5A29-F166AE167D5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A63CE81-F7A7-BF70-35C7-4AAA434561C8}"/>
              </a:ext>
            </a:extLst>
          </p:cNvPr>
          <p:cNvPicPr>
            <a:picLocks noChangeAspect="1"/>
          </p:cNvPicPr>
          <p:nvPr/>
        </p:nvPicPr>
        <p:blipFill>
          <a:blip r:embed="rId2"/>
          <a:stretch>
            <a:fillRect/>
          </a:stretch>
        </p:blipFill>
        <p:spPr>
          <a:xfrm>
            <a:off x="642176" y="1018838"/>
            <a:ext cx="10907647" cy="4820323"/>
          </a:xfrm>
          <a:prstGeom prst="rect">
            <a:avLst/>
          </a:prstGeom>
        </p:spPr>
      </p:pic>
    </p:spTree>
    <p:extLst>
      <p:ext uri="{BB962C8B-B14F-4D97-AF65-F5344CB8AC3E}">
        <p14:creationId xmlns:p14="http://schemas.microsoft.com/office/powerpoint/2010/main" val="1395607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24D968-C4AA-2909-95EC-FC5048A015D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13C3857-DF96-7EBF-A5D3-35CA703474C1}"/>
              </a:ext>
            </a:extLst>
          </p:cNvPr>
          <p:cNvPicPr>
            <a:picLocks noChangeAspect="1"/>
          </p:cNvPicPr>
          <p:nvPr/>
        </p:nvPicPr>
        <p:blipFill>
          <a:blip r:embed="rId3"/>
          <a:stretch>
            <a:fillRect/>
          </a:stretch>
        </p:blipFill>
        <p:spPr>
          <a:xfrm>
            <a:off x="351623" y="737812"/>
            <a:ext cx="11488753" cy="5382376"/>
          </a:xfrm>
          <a:prstGeom prst="rect">
            <a:avLst/>
          </a:prstGeom>
        </p:spPr>
      </p:pic>
    </p:spTree>
    <p:extLst>
      <p:ext uri="{BB962C8B-B14F-4D97-AF65-F5344CB8AC3E}">
        <p14:creationId xmlns:p14="http://schemas.microsoft.com/office/powerpoint/2010/main" val="1783303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3">
            <a:extLst>
              <a:ext uri="{FF2B5EF4-FFF2-40B4-BE49-F238E27FC236}">
                <a16:creationId xmlns:a16="http://schemas.microsoft.com/office/drawing/2014/main" id="{3F87243A-F810-42AD-AA74-3FA38B1D8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15">
            <a:extLst>
              <a:ext uri="{FF2B5EF4-FFF2-40B4-BE49-F238E27FC236}">
                <a16:creationId xmlns:a16="http://schemas.microsoft.com/office/drawing/2014/main" id="{E4710C0A-057C-4274-BA2D-001F1025E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 name="Straight Connector 17">
            <a:extLst>
              <a:ext uri="{FF2B5EF4-FFF2-40B4-BE49-F238E27FC236}">
                <a16:creationId xmlns:a16="http://schemas.microsoft.com/office/drawing/2014/main" id="{BEFAE2A0-B30D-40C7-BB2F-AE3D6D5D00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19">
            <a:extLst>
              <a:ext uri="{FF2B5EF4-FFF2-40B4-BE49-F238E27FC236}">
                <a16:creationId xmlns:a16="http://schemas.microsoft.com/office/drawing/2014/main" id="{401AB748-B9E7-4AEC-AAB9-0EABDE63F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1">
            <a:extLst>
              <a:ext uri="{FF2B5EF4-FFF2-40B4-BE49-F238E27FC236}">
                <a16:creationId xmlns:a16="http://schemas.microsoft.com/office/drawing/2014/main" id="{E0954B38-9C23-4C8B-AC5D-0E80CEA3B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553"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3">
            <a:extLst>
              <a:ext uri="{FF2B5EF4-FFF2-40B4-BE49-F238E27FC236}">
                <a16:creationId xmlns:a16="http://schemas.microsoft.com/office/drawing/2014/main" id="{791376A8-6B7C-49D5-B3B0-B1D81BC15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969"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25">
            <a:extLst>
              <a:ext uri="{FF2B5EF4-FFF2-40B4-BE49-F238E27FC236}">
                <a16:creationId xmlns:a16="http://schemas.microsoft.com/office/drawing/2014/main" id="{73A16B78-E8EF-4C99-BDA5-80142980AE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8" name="Rectangle 27">
            <a:extLst>
              <a:ext uri="{FF2B5EF4-FFF2-40B4-BE49-F238E27FC236}">
                <a16:creationId xmlns:a16="http://schemas.microsoft.com/office/drawing/2014/main" id="{3B0D8F16-5F3B-465F-9D06-983E2E826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DED356E-7923-4393-BAEA-0116D9D76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9" name="Content Placeholder 12">
            <a:extLst>
              <a:ext uri="{FF2B5EF4-FFF2-40B4-BE49-F238E27FC236}">
                <a16:creationId xmlns:a16="http://schemas.microsoft.com/office/drawing/2014/main" id="{B0F1468C-26DC-9B55-AB64-429441F635EF}"/>
              </a:ext>
            </a:extLst>
          </p:cNvPr>
          <p:cNvGrpSpPr/>
          <p:nvPr/>
        </p:nvGrpSpPr>
        <p:grpSpPr>
          <a:xfrm>
            <a:off x="892643" y="257680"/>
            <a:ext cx="2880000" cy="2880000"/>
            <a:chOff x="0" y="53934"/>
            <a:chExt cx="2675123" cy="2675123"/>
          </a:xfrm>
        </p:grpSpPr>
        <p:sp>
          <p:nvSpPr>
            <p:cNvPr id="40" name="Freeform: Shape 39">
              <a:extLst>
                <a:ext uri="{FF2B5EF4-FFF2-40B4-BE49-F238E27FC236}">
                  <a16:creationId xmlns:a16="http://schemas.microsoft.com/office/drawing/2014/main" id="{E54B71B2-B4EB-909D-34E2-13FF1177A65F}"/>
                </a:ext>
              </a:extLst>
            </p:cNvPr>
            <p:cNvSpPr/>
            <p:nvPr/>
          </p:nvSpPr>
          <p:spPr>
            <a:xfrm>
              <a:off x="0" y="53934"/>
              <a:ext cx="2675123" cy="2675123"/>
            </a:xfrm>
            <a:custGeom>
              <a:avLst/>
              <a:gdLst>
                <a:gd name="connsiteX0" fmla="*/ 0 w 2675123"/>
                <a:gd name="connsiteY0" fmla="*/ 0 h 2675123"/>
                <a:gd name="connsiteX1" fmla="*/ 2675123 w 2675123"/>
                <a:gd name="connsiteY1" fmla="*/ 0 h 2675123"/>
                <a:gd name="connsiteX2" fmla="*/ 2675123 w 2675123"/>
                <a:gd name="connsiteY2" fmla="*/ 2675123 h 2675123"/>
                <a:gd name="connsiteX3" fmla="*/ 0 w 2675123"/>
                <a:gd name="connsiteY3" fmla="*/ 2675123 h 2675123"/>
              </a:gdLst>
              <a:ahLst/>
              <a:cxnLst>
                <a:cxn ang="0">
                  <a:pos x="connsiteX0" y="connsiteY0"/>
                </a:cxn>
                <a:cxn ang="0">
                  <a:pos x="connsiteX1" y="connsiteY1"/>
                </a:cxn>
                <a:cxn ang="0">
                  <a:pos x="connsiteX2" y="connsiteY2"/>
                </a:cxn>
                <a:cxn ang="0">
                  <a:pos x="connsiteX3" y="connsiteY3"/>
                </a:cxn>
              </a:cxnLst>
              <a:rect l="l" t="t" r="r" b="b"/>
              <a:pathLst>
                <a:path w="2675123" h="2675123">
                  <a:moveTo>
                    <a:pt x="0" y="0"/>
                  </a:moveTo>
                  <a:lnTo>
                    <a:pt x="2675123" y="0"/>
                  </a:lnTo>
                  <a:lnTo>
                    <a:pt x="2675123" y="2675123"/>
                  </a:lnTo>
                  <a:lnTo>
                    <a:pt x="0" y="2675123"/>
                  </a:lnTo>
                  <a:close/>
                </a:path>
              </a:pathLst>
            </a:custGeom>
            <a:solidFill>
              <a:srgbClr val="FFFFFF"/>
            </a:solidFill>
            <a:ln w="3138" cap="sq">
              <a:noFill/>
              <a:prstDash val="solid"/>
              <a:miter/>
            </a:ln>
          </p:spPr>
          <p:txBody>
            <a:bodyPr rtlCol="0" anchor="ctr"/>
            <a:lstStyle/>
            <a:p>
              <a:endParaRPr lang="en-US"/>
            </a:p>
          </p:txBody>
        </p:sp>
        <p:grpSp>
          <p:nvGrpSpPr>
            <p:cNvPr id="41" name="Content Placeholder 12">
              <a:extLst>
                <a:ext uri="{FF2B5EF4-FFF2-40B4-BE49-F238E27FC236}">
                  <a16:creationId xmlns:a16="http://schemas.microsoft.com/office/drawing/2014/main" id="{57E670EA-B316-A3A5-DC14-CB45F87C2AF6}"/>
                </a:ext>
              </a:extLst>
            </p:cNvPr>
            <p:cNvGrpSpPr/>
            <p:nvPr/>
          </p:nvGrpSpPr>
          <p:grpSpPr>
            <a:xfrm>
              <a:off x="0" y="53934"/>
              <a:ext cx="2675123" cy="2675123"/>
              <a:chOff x="0" y="53934"/>
              <a:chExt cx="2675123" cy="2675123"/>
            </a:xfrm>
            <a:solidFill>
              <a:srgbClr val="FFFFFF"/>
            </a:solidFill>
          </p:grpSpPr>
          <p:sp>
            <p:nvSpPr>
              <p:cNvPr id="42" name="Freeform: Shape 41">
                <a:extLst>
                  <a:ext uri="{FF2B5EF4-FFF2-40B4-BE49-F238E27FC236}">
                    <a16:creationId xmlns:a16="http://schemas.microsoft.com/office/drawing/2014/main" id="{067AC419-BD2C-E7B5-EFE7-5241FE5DEF5D}"/>
                  </a:ext>
                </a:extLst>
              </p:cNvPr>
              <p:cNvSpPr/>
              <p:nvPr/>
            </p:nvSpPr>
            <p:spPr>
              <a:xfrm>
                <a:off x="0" y="53934"/>
                <a:ext cx="2675123" cy="2675123"/>
              </a:xfrm>
              <a:custGeom>
                <a:avLst/>
                <a:gdLst>
                  <a:gd name="connsiteX0" fmla="*/ 0 w 2675123"/>
                  <a:gd name="connsiteY0" fmla="*/ 0 h 2675123"/>
                  <a:gd name="connsiteX1" fmla="*/ 2675123 w 2675123"/>
                  <a:gd name="connsiteY1" fmla="*/ 0 h 2675123"/>
                  <a:gd name="connsiteX2" fmla="*/ 2675123 w 2675123"/>
                  <a:gd name="connsiteY2" fmla="*/ 2675123 h 2675123"/>
                  <a:gd name="connsiteX3" fmla="*/ 0 w 2675123"/>
                  <a:gd name="connsiteY3" fmla="*/ 2675123 h 2675123"/>
                </a:gdLst>
                <a:ahLst/>
                <a:cxnLst>
                  <a:cxn ang="0">
                    <a:pos x="connsiteX0" y="connsiteY0"/>
                  </a:cxn>
                  <a:cxn ang="0">
                    <a:pos x="connsiteX1" y="connsiteY1"/>
                  </a:cxn>
                  <a:cxn ang="0">
                    <a:pos x="connsiteX2" y="connsiteY2"/>
                  </a:cxn>
                  <a:cxn ang="0">
                    <a:pos x="connsiteX3" y="connsiteY3"/>
                  </a:cxn>
                </a:cxnLst>
                <a:rect l="l" t="t" r="r" b="b"/>
                <a:pathLst>
                  <a:path w="2675123" h="2675123">
                    <a:moveTo>
                      <a:pt x="0" y="0"/>
                    </a:moveTo>
                    <a:lnTo>
                      <a:pt x="2675123" y="0"/>
                    </a:lnTo>
                    <a:lnTo>
                      <a:pt x="2675123" y="2675123"/>
                    </a:lnTo>
                    <a:lnTo>
                      <a:pt x="0" y="2675123"/>
                    </a:lnTo>
                    <a:close/>
                  </a:path>
                </a:pathLst>
              </a:custGeom>
              <a:solidFill>
                <a:srgbClr val="FFFFFF"/>
              </a:solidFill>
              <a:ln w="3138" cap="sq">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C97AA30-E79C-A045-9CFF-EED03E4426FF}"/>
                  </a:ext>
                </a:extLst>
              </p:cNvPr>
              <p:cNvSpPr/>
              <p:nvPr/>
            </p:nvSpPr>
            <p:spPr>
              <a:xfrm>
                <a:off x="248629" y="415862"/>
                <a:ext cx="1793906" cy="2077154"/>
              </a:xfrm>
              <a:custGeom>
                <a:avLst/>
                <a:gdLst>
                  <a:gd name="connsiteX0" fmla="*/ 0 w 1793906"/>
                  <a:gd name="connsiteY0" fmla="*/ 2077154 h 2077154"/>
                  <a:gd name="connsiteX1" fmla="*/ 1793906 w 1793906"/>
                  <a:gd name="connsiteY1" fmla="*/ 2077154 h 2077154"/>
                  <a:gd name="connsiteX2" fmla="*/ 1793906 w 1793906"/>
                  <a:gd name="connsiteY2" fmla="*/ 0 h 2077154"/>
                  <a:gd name="connsiteX3" fmla="*/ 0 w 1793906"/>
                  <a:gd name="connsiteY3" fmla="*/ 0 h 2077154"/>
                </a:gdLst>
                <a:ahLst/>
                <a:cxnLst>
                  <a:cxn ang="0">
                    <a:pos x="connsiteX0" y="connsiteY0"/>
                  </a:cxn>
                  <a:cxn ang="0">
                    <a:pos x="connsiteX1" y="connsiteY1"/>
                  </a:cxn>
                  <a:cxn ang="0">
                    <a:pos x="connsiteX2" y="connsiteY2"/>
                  </a:cxn>
                  <a:cxn ang="0">
                    <a:pos x="connsiteX3" y="connsiteY3"/>
                  </a:cxn>
                </a:cxnLst>
                <a:rect l="l" t="t" r="r" b="b"/>
                <a:pathLst>
                  <a:path w="1793906" h="2077154">
                    <a:moveTo>
                      <a:pt x="0" y="2077154"/>
                    </a:moveTo>
                    <a:lnTo>
                      <a:pt x="1793906" y="2077154"/>
                    </a:lnTo>
                    <a:lnTo>
                      <a:pt x="1793906" y="0"/>
                    </a:lnTo>
                    <a:lnTo>
                      <a:pt x="0" y="0"/>
                    </a:lnTo>
                    <a:close/>
                  </a:path>
                </a:pathLst>
              </a:custGeom>
              <a:solidFill>
                <a:srgbClr val="FFFFFF"/>
              </a:solidFill>
              <a:ln w="3138" cap="sq">
                <a:noFill/>
                <a:prstDash val="solid"/>
                <a:miter/>
              </a:ln>
            </p:spPr>
            <p:txBody>
              <a:bodyPr rtlCol="0" anchor="ctr"/>
              <a:lstStyle/>
              <a:p>
                <a:endParaRPr lang="en-US"/>
              </a:p>
            </p:txBody>
          </p:sp>
        </p:grpSp>
        <p:grpSp>
          <p:nvGrpSpPr>
            <p:cNvPr id="44" name="Content Placeholder 12">
              <a:extLst>
                <a:ext uri="{FF2B5EF4-FFF2-40B4-BE49-F238E27FC236}">
                  <a16:creationId xmlns:a16="http://schemas.microsoft.com/office/drawing/2014/main" id="{0A50C5C0-C8B8-5255-9CB3-2555DBDED545}"/>
                </a:ext>
              </a:extLst>
            </p:cNvPr>
            <p:cNvGrpSpPr/>
            <p:nvPr/>
          </p:nvGrpSpPr>
          <p:grpSpPr>
            <a:xfrm>
              <a:off x="248629" y="2472245"/>
              <a:ext cx="1793906" cy="20771"/>
              <a:chOff x="248629" y="2472245"/>
              <a:chExt cx="1793906" cy="20771"/>
            </a:xfrm>
          </p:grpSpPr>
          <p:sp>
            <p:nvSpPr>
              <p:cNvPr id="45" name="Freeform: Shape 44">
                <a:extLst>
                  <a:ext uri="{FF2B5EF4-FFF2-40B4-BE49-F238E27FC236}">
                    <a16:creationId xmlns:a16="http://schemas.microsoft.com/office/drawing/2014/main" id="{E10631A4-784F-C8BC-FD1E-A7F0E104B2C3}"/>
                  </a:ext>
                </a:extLst>
              </p:cNvPr>
              <p:cNvSpPr/>
              <p:nvPr/>
            </p:nvSpPr>
            <p:spPr>
              <a:xfrm>
                <a:off x="248629" y="2493016"/>
                <a:ext cx="1793906" cy="3147"/>
              </a:xfrm>
              <a:custGeom>
                <a:avLst/>
                <a:gdLst>
                  <a:gd name="connsiteX0" fmla="*/ 0 w 1793906"/>
                  <a:gd name="connsiteY0" fmla="*/ 0 h 3147"/>
                  <a:gd name="connsiteX1" fmla="*/ 1793906 w 1793906"/>
                  <a:gd name="connsiteY1" fmla="*/ 0 h 3147"/>
                </a:gdLst>
                <a:ahLst/>
                <a:cxnLst>
                  <a:cxn ang="0">
                    <a:pos x="connsiteX0" y="connsiteY0"/>
                  </a:cxn>
                  <a:cxn ang="0">
                    <a:pos x="connsiteX1" y="connsiteY1"/>
                  </a:cxn>
                </a:cxnLst>
                <a:rect l="l" t="t" r="r" b="b"/>
                <a:pathLst>
                  <a:path w="1793906" h="3147">
                    <a:moveTo>
                      <a:pt x="0" y="0"/>
                    </a:moveTo>
                    <a:lnTo>
                      <a:pt x="1793906" y="0"/>
                    </a:lnTo>
                  </a:path>
                </a:pathLst>
              </a:custGeom>
              <a:ln w="2092" cap="sq">
                <a:solidFill>
                  <a:srgbClr val="262626"/>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31B5C9F3-8AB4-D869-68FD-56FFD03E2EA7}"/>
                  </a:ext>
                </a:extLst>
              </p:cNvPr>
              <p:cNvSpPr/>
              <p:nvPr/>
            </p:nvSpPr>
            <p:spPr>
              <a:xfrm>
                <a:off x="848086" y="2472245"/>
                <a:ext cx="3147" cy="20771"/>
              </a:xfrm>
              <a:custGeom>
                <a:avLst/>
                <a:gdLst>
                  <a:gd name="connsiteX0" fmla="*/ 0 w 3147"/>
                  <a:gd name="connsiteY0" fmla="*/ 20772 h 20771"/>
                  <a:gd name="connsiteX1" fmla="*/ 0 w 3147"/>
                  <a:gd name="connsiteY1" fmla="*/ 0 h 20771"/>
                </a:gdLst>
                <a:ahLst/>
                <a:cxnLst>
                  <a:cxn ang="0">
                    <a:pos x="connsiteX0" y="connsiteY0"/>
                  </a:cxn>
                  <a:cxn ang="0">
                    <a:pos x="connsiteX1" y="connsiteY1"/>
                  </a:cxn>
                </a:cxnLst>
                <a:rect l="l" t="t" r="r" b="b"/>
                <a:pathLst>
                  <a:path w="3147" h="20771">
                    <a:moveTo>
                      <a:pt x="0" y="20772"/>
                    </a:moveTo>
                    <a:lnTo>
                      <a:pt x="0" y="0"/>
                    </a:lnTo>
                  </a:path>
                </a:pathLst>
              </a:custGeom>
              <a:ln w="2092" cap="sq">
                <a:solidFill>
                  <a:srgbClr val="262626"/>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60F30609-A7B9-5D26-FC27-D64E6DDF3F4E}"/>
                  </a:ext>
                </a:extLst>
              </p:cNvPr>
              <p:cNvSpPr/>
              <p:nvPr/>
            </p:nvSpPr>
            <p:spPr>
              <a:xfrm>
                <a:off x="1443077" y="2472245"/>
                <a:ext cx="3147" cy="20771"/>
              </a:xfrm>
              <a:custGeom>
                <a:avLst/>
                <a:gdLst>
                  <a:gd name="connsiteX0" fmla="*/ 0 w 3147"/>
                  <a:gd name="connsiteY0" fmla="*/ 20772 h 20771"/>
                  <a:gd name="connsiteX1" fmla="*/ 0 w 3147"/>
                  <a:gd name="connsiteY1" fmla="*/ 0 h 20771"/>
                </a:gdLst>
                <a:ahLst/>
                <a:cxnLst>
                  <a:cxn ang="0">
                    <a:pos x="connsiteX0" y="connsiteY0"/>
                  </a:cxn>
                  <a:cxn ang="0">
                    <a:pos x="connsiteX1" y="connsiteY1"/>
                  </a:cxn>
                </a:cxnLst>
                <a:rect l="l" t="t" r="r" b="b"/>
                <a:pathLst>
                  <a:path w="3147" h="20771">
                    <a:moveTo>
                      <a:pt x="0" y="20772"/>
                    </a:moveTo>
                    <a:lnTo>
                      <a:pt x="0" y="0"/>
                    </a:lnTo>
                  </a:path>
                </a:pathLst>
              </a:custGeom>
              <a:ln w="2092" cap="sq">
                <a:solidFill>
                  <a:srgbClr val="262626"/>
                </a:solidFill>
                <a:prstDash val="solid"/>
                <a:round/>
              </a:ln>
            </p:spPr>
            <p:txBody>
              <a:bodyPr rtlCol="0" anchor="ctr"/>
              <a:lstStyle/>
              <a:p>
                <a:endParaRPr lang="en-US"/>
              </a:p>
            </p:txBody>
          </p:sp>
        </p:grpSp>
        <p:sp>
          <p:nvSpPr>
            <p:cNvPr id="48" name="TextBox 47">
              <a:extLst>
                <a:ext uri="{FF2B5EF4-FFF2-40B4-BE49-F238E27FC236}">
                  <a16:creationId xmlns:a16="http://schemas.microsoft.com/office/drawing/2014/main" id="{15E861E2-0B5D-2A00-7C5D-3B53EAAE2281}"/>
                </a:ext>
              </a:extLst>
            </p:cNvPr>
            <p:cNvSpPr txBox="1"/>
            <p:nvPr/>
          </p:nvSpPr>
          <p:spPr>
            <a:xfrm>
              <a:off x="725174" y="2470375"/>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CC</a:t>
              </a:r>
            </a:p>
          </p:txBody>
        </p:sp>
        <p:sp>
          <p:nvSpPr>
            <p:cNvPr id="49" name="TextBox 48">
              <a:extLst>
                <a:ext uri="{FF2B5EF4-FFF2-40B4-BE49-F238E27FC236}">
                  <a16:creationId xmlns:a16="http://schemas.microsoft.com/office/drawing/2014/main" id="{BDB847DA-A84F-452E-EABF-4C692C781E9C}"/>
                </a:ext>
              </a:extLst>
            </p:cNvPr>
            <p:cNvSpPr txBox="1"/>
            <p:nvPr/>
          </p:nvSpPr>
          <p:spPr>
            <a:xfrm>
              <a:off x="1321739" y="2470375"/>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RE</a:t>
              </a:r>
            </a:p>
          </p:txBody>
        </p:sp>
        <p:sp>
          <p:nvSpPr>
            <p:cNvPr id="50" name="TextBox 49">
              <a:extLst>
                <a:ext uri="{FF2B5EF4-FFF2-40B4-BE49-F238E27FC236}">
                  <a16:creationId xmlns:a16="http://schemas.microsoft.com/office/drawing/2014/main" id="{11880465-DFF1-CD59-91F4-B4DC7F7AE8BB}"/>
                </a:ext>
              </a:extLst>
            </p:cNvPr>
            <p:cNvSpPr txBox="1"/>
            <p:nvPr/>
          </p:nvSpPr>
          <p:spPr>
            <a:xfrm>
              <a:off x="986477" y="2528076"/>
              <a:ext cx="31820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Metrics</a:t>
              </a:r>
            </a:p>
          </p:txBody>
        </p:sp>
        <p:grpSp>
          <p:nvGrpSpPr>
            <p:cNvPr id="51" name="Content Placeholder 12">
              <a:extLst>
                <a:ext uri="{FF2B5EF4-FFF2-40B4-BE49-F238E27FC236}">
                  <a16:creationId xmlns:a16="http://schemas.microsoft.com/office/drawing/2014/main" id="{A463EEC0-1874-BF83-1ADA-FF86218A32C8}"/>
                </a:ext>
              </a:extLst>
            </p:cNvPr>
            <p:cNvGrpSpPr/>
            <p:nvPr/>
          </p:nvGrpSpPr>
          <p:grpSpPr>
            <a:xfrm>
              <a:off x="248629" y="415862"/>
              <a:ext cx="20771" cy="2077154"/>
              <a:chOff x="248629" y="415862"/>
              <a:chExt cx="20771" cy="2077154"/>
            </a:xfrm>
          </p:grpSpPr>
          <p:sp>
            <p:nvSpPr>
              <p:cNvPr id="52" name="Freeform: Shape 51">
                <a:extLst>
                  <a:ext uri="{FF2B5EF4-FFF2-40B4-BE49-F238E27FC236}">
                    <a16:creationId xmlns:a16="http://schemas.microsoft.com/office/drawing/2014/main" id="{69338C7D-124B-B22D-C27E-31153485862D}"/>
                  </a:ext>
                </a:extLst>
              </p:cNvPr>
              <p:cNvSpPr/>
              <p:nvPr/>
            </p:nvSpPr>
            <p:spPr>
              <a:xfrm>
                <a:off x="248629" y="415862"/>
                <a:ext cx="3147" cy="2077154"/>
              </a:xfrm>
              <a:custGeom>
                <a:avLst/>
                <a:gdLst>
                  <a:gd name="connsiteX0" fmla="*/ 0 w 3147"/>
                  <a:gd name="connsiteY0" fmla="*/ 2077154 h 2077154"/>
                  <a:gd name="connsiteX1" fmla="*/ 0 w 3147"/>
                  <a:gd name="connsiteY1" fmla="*/ 0 h 2077154"/>
                </a:gdLst>
                <a:ahLst/>
                <a:cxnLst>
                  <a:cxn ang="0">
                    <a:pos x="connsiteX0" y="connsiteY0"/>
                  </a:cxn>
                  <a:cxn ang="0">
                    <a:pos x="connsiteX1" y="connsiteY1"/>
                  </a:cxn>
                </a:cxnLst>
                <a:rect l="l" t="t" r="r" b="b"/>
                <a:pathLst>
                  <a:path w="3147" h="2077154">
                    <a:moveTo>
                      <a:pt x="0" y="2077154"/>
                    </a:moveTo>
                    <a:lnTo>
                      <a:pt x="0" y="0"/>
                    </a:lnTo>
                  </a:path>
                </a:pathLst>
              </a:custGeom>
              <a:ln w="2092" cap="sq">
                <a:solidFill>
                  <a:srgbClr val="262626"/>
                </a:solid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3BA708BF-3015-CDE0-FE8D-08F2D16EAB18}"/>
                  </a:ext>
                </a:extLst>
              </p:cNvPr>
              <p:cNvSpPr/>
              <p:nvPr/>
            </p:nvSpPr>
            <p:spPr>
              <a:xfrm>
                <a:off x="248629" y="2260155"/>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77AFD996-5ABB-B6B2-B0E8-25EBA9E25178}"/>
                  </a:ext>
                </a:extLst>
              </p:cNvPr>
              <p:cNvSpPr/>
              <p:nvPr/>
            </p:nvSpPr>
            <p:spPr>
              <a:xfrm>
                <a:off x="248629" y="1967666"/>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7D57D566-D633-47E2-56E6-8EFEE0F8881B}"/>
                  </a:ext>
                </a:extLst>
              </p:cNvPr>
              <p:cNvSpPr/>
              <p:nvPr/>
            </p:nvSpPr>
            <p:spPr>
              <a:xfrm>
                <a:off x="248629" y="1675181"/>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8B4CEBC7-1ACD-F789-56B5-662052CBF50C}"/>
                  </a:ext>
                </a:extLst>
              </p:cNvPr>
              <p:cNvSpPr/>
              <p:nvPr/>
            </p:nvSpPr>
            <p:spPr>
              <a:xfrm>
                <a:off x="248629" y="1382695"/>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224D3559-B149-5675-D3A0-C8FADF74468D}"/>
                  </a:ext>
                </a:extLst>
              </p:cNvPr>
              <p:cNvSpPr/>
              <p:nvPr/>
            </p:nvSpPr>
            <p:spPr>
              <a:xfrm>
                <a:off x="248629" y="1090210"/>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72083DA9-ED60-3BE8-7645-ED97B493B5F6}"/>
                  </a:ext>
                </a:extLst>
              </p:cNvPr>
              <p:cNvSpPr/>
              <p:nvPr/>
            </p:nvSpPr>
            <p:spPr>
              <a:xfrm>
                <a:off x="248629" y="797725"/>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C9CDD34B-1E65-A4AF-597C-BC0630BAD64D}"/>
                  </a:ext>
                </a:extLst>
              </p:cNvPr>
              <p:cNvSpPr/>
              <p:nvPr/>
            </p:nvSpPr>
            <p:spPr>
              <a:xfrm>
                <a:off x="248629" y="505239"/>
                <a:ext cx="20771" cy="3147"/>
              </a:xfrm>
              <a:custGeom>
                <a:avLst/>
                <a:gdLst>
                  <a:gd name="connsiteX0" fmla="*/ 0 w 20771"/>
                  <a:gd name="connsiteY0" fmla="*/ 0 h 3147"/>
                  <a:gd name="connsiteX1" fmla="*/ 20772 w 20771"/>
                  <a:gd name="connsiteY1" fmla="*/ 0 h 3147"/>
                </a:gdLst>
                <a:ahLst/>
                <a:cxnLst>
                  <a:cxn ang="0">
                    <a:pos x="connsiteX0" y="connsiteY0"/>
                  </a:cxn>
                  <a:cxn ang="0">
                    <a:pos x="connsiteX1" y="connsiteY1"/>
                  </a:cxn>
                </a:cxnLst>
                <a:rect l="l" t="t" r="r" b="b"/>
                <a:pathLst>
                  <a:path w="20771" h="3147">
                    <a:moveTo>
                      <a:pt x="0" y="0"/>
                    </a:moveTo>
                    <a:lnTo>
                      <a:pt x="20772" y="0"/>
                    </a:lnTo>
                  </a:path>
                </a:pathLst>
              </a:custGeom>
              <a:ln w="2092" cap="sq">
                <a:solidFill>
                  <a:srgbClr val="262626"/>
                </a:solidFill>
                <a:prstDash val="solid"/>
                <a:round/>
              </a:ln>
            </p:spPr>
            <p:txBody>
              <a:bodyPr rtlCol="0" anchor="ctr"/>
              <a:lstStyle/>
              <a:p>
                <a:endParaRPr lang="en-US"/>
              </a:p>
            </p:txBody>
          </p:sp>
        </p:grpSp>
        <p:sp>
          <p:nvSpPr>
            <p:cNvPr id="60" name="TextBox 59">
              <a:extLst>
                <a:ext uri="{FF2B5EF4-FFF2-40B4-BE49-F238E27FC236}">
                  <a16:creationId xmlns:a16="http://schemas.microsoft.com/office/drawing/2014/main" id="{B0A16631-6DB9-0A86-D266-18A2C89E4739}"/>
                </a:ext>
              </a:extLst>
            </p:cNvPr>
            <p:cNvSpPr txBox="1"/>
            <p:nvPr/>
          </p:nvSpPr>
          <p:spPr>
            <a:xfrm>
              <a:off x="80607" y="2193978"/>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0.4</a:t>
              </a:r>
            </a:p>
          </p:txBody>
        </p:sp>
        <p:sp>
          <p:nvSpPr>
            <p:cNvPr id="61" name="TextBox 60">
              <a:extLst>
                <a:ext uri="{FF2B5EF4-FFF2-40B4-BE49-F238E27FC236}">
                  <a16:creationId xmlns:a16="http://schemas.microsoft.com/office/drawing/2014/main" id="{C73379D5-9384-59C7-BCF3-74BFD7A30EC5}"/>
                </a:ext>
              </a:extLst>
            </p:cNvPr>
            <p:cNvSpPr txBox="1"/>
            <p:nvPr/>
          </p:nvSpPr>
          <p:spPr>
            <a:xfrm>
              <a:off x="80607" y="1901489"/>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0.5</a:t>
              </a:r>
            </a:p>
          </p:txBody>
        </p:sp>
        <p:sp>
          <p:nvSpPr>
            <p:cNvPr id="62" name="TextBox 61">
              <a:extLst>
                <a:ext uri="{FF2B5EF4-FFF2-40B4-BE49-F238E27FC236}">
                  <a16:creationId xmlns:a16="http://schemas.microsoft.com/office/drawing/2014/main" id="{C7688EF8-129E-4FC9-6353-B0014CF31B2C}"/>
                </a:ext>
              </a:extLst>
            </p:cNvPr>
            <p:cNvSpPr txBox="1"/>
            <p:nvPr/>
          </p:nvSpPr>
          <p:spPr>
            <a:xfrm>
              <a:off x="80607" y="1609004"/>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0.6</a:t>
              </a:r>
            </a:p>
          </p:txBody>
        </p:sp>
        <p:sp>
          <p:nvSpPr>
            <p:cNvPr id="63" name="TextBox 62">
              <a:extLst>
                <a:ext uri="{FF2B5EF4-FFF2-40B4-BE49-F238E27FC236}">
                  <a16:creationId xmlns:a16="http://schemas.microsoft.com/office/drawing/2014/main" id="{9E92DCA2-DFE4-44D2-91C7-ABE87DC1B993}"/>
                </a:ext>
              </a:extLst>
            </p:cNvPr>
            <p:cNvSpPr txBox="1"/>
            <p:nvPr/>
          </p:nvSpPr>
          <p:spPr>
            <a:xfrm>
              <a:off x="80607" y="1316519"/>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0.7</a:t>
              </a:r>
            </a:p>
          </p:txBody>
        </p:sp>
        <p:sp>
          <p:nvSpPr>
            <p:cNvPr id="64" name="TextBox 63">
              <a:extLst>
                <a:ext uri="{FF2B5EF4-FFF2-40B4-BE49-F238E27FC236}">
                  <a16:creationId xmlns:a16="http://schemas.microsoft.com/office/drawing/2014/main" id="{7B7D1357-7695-2BC4-D448-1F7DD5D6B98F}"/>
                </a:ext>
              </a:extLst>
            </p:cNvPr>
            <p:cNvSpPr txBox="1"/>
            <p:nvPr/>
          </p:nvSpPr>
          <p:spPr>
            <a:xfrm>
              <a:off x="80607" y="1024033"/>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0.8</a:t>
              </a:r>
            </a:p>
          </p:txBody>
        </p:sp>
        <p:sp>
          <p:nvSpPr>
            <p:cNvPr id="65" name="TextBox 64">
              <a:extLst>
                <a:ext uri="{FF2B5EF4-FFF2-40B4-BE49-F238E27FC236}">
                  <a16:creationId xmlns:a16="http://schemas.microsoft.com/office/drawing/2014/main" id="{90E76ABB-7FB9-8115-E1D4-BCF565101BFE}"/>
                </a:ext>
              </a:extLst>
            </p:cNvPr>
            <p:cNvSpPr txBox="1"/>
            <p:nvPr/>
          </p:nvSpPr>
          <p:spPr>
            <a:xfrm>
              <a:off x="80607" y="731548"/>
              <a:ext cx="23952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0.9</a:t>
              </a:r>
            </a:p>
          </p:txBody>
        </p:sp>
        <p:sp>
          <p:nvSpPr>
            <p:cNvPr id="66" name="TextBox 65">
              <a:extLst>
                <a:ext uri="{FF2B5EF4-FFF2-40B4-BE49-F238E27FC236}">
                  <a16:creationId xmlns:a16="http://schemas.microsoft.com/office/drawing/2014/main" id="{29C5D2EF-BCEA-7C0B-1B83-47044E4B4D6D}"/>
                </a:ext>
              </a:extLst>
            </p:cNvPr>
            <p:cNvSpPr txBox="1"/>
            <p:nvPr/>
          </p:nvSpPr>
          <p:spPr>
            <a:xfrm>
              <a:off x="115226" y="439063"/>
              <a:ext cx="204910"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1</a:t>
              </a:r>
            </a:p>
          </p:txBody>
        </p:sp>
        <p:sp>
          <p:nvSpPr>
            <p:cNvPr id="67" name="TextBox 66">
              <a:extLst>
                <a:ext uri="{FF2B5EF4-FFF2-40B4-BE49-F238E27FC236}">
                  <a16:creationId xmlns:a16="http://schemas.microsoft.com/office/drawing/2014/main" id="{E5532F55-86F9-DFE3-C386-0E5AB87B1875}"/>
                </a:ext>
              </a:extLst>
            </p:cNvPr>
            <p:cNvSpPr txBox="1"/>
            <p:nvPr/>
          </p:nvSpPr>
          <p:spPr>
            <a:xfrm rot="-5400000">
              <a:off x="-79901" y="1388262"/>
              <a:ext cx="431509" cy="138648"/>
            </a:xfrm>
            <a:prstGeom prst="rect">
              <a:avLst/>
            </a:prstGeom>
            <a:noFill/>
          </p:spPr>
          <p:txBody>
            <a:bodyPr wrap="none" rtlCol="0">
              <a:spAutoFit/>
            </a:bodyPr>
            <a:lstStyle/>
            <a:p>
              <a:pPr algn="l"/>
              <a:r>
                <a:rPr lang="en-US" sz="322" spc="0" baseline="0">
                  <a:solidFill>
                    <a:srgbClr val="262626"/>
                  </a:solidFill>
                  <a:latin typeface="Arial"/>
                  <a:cs typeface="Arial"/>
                  <a:sym typeface="Arial"/>
                  <a:rtl val="0"/>
                </a:rPr>
                <a:t>Metric Values</a:t>
              </a:r>
            </a:p>
          </p:txBody>
        </p:sp>
        <p:sp>
          <p:nvSpPr>
            <p:cNvPr id="68" name="Freeform: Shape 67">
              <a:extLst>
                <a:ext uri="{FF2B5EF4-FFF2-40B4-BE49-F238E27FC236}">
                  <a16:creationId xmlns:a16="http://schemas.microsoft.com/office/drawing/2014/main" id="{040B8F66-F6D7-E83C-700B-6FE9B6E22493}"/>
                </a:ext>
              </a:extLst>
            </p:cNvPr>
            <p:cNvSpPr/>
            <p:nvPr/>
          </p:nvSpPr>
          <p:spPr>
            <a:xfrm>
              <a:off x="654712" y="900610"/>
              <a:ext cx="773491" cy="910618"/>
            </a:xfrm>
            <a:custGeom>
              <a:avLst/>
              <a:gdLst>
                <a:gd name="connsiteX0" fmla="*/ 0 w 773491"/>
                <a:gd name="connsiteY0" fmla="*/ 256818 h 910618"/>
                <a:gd name="connsiteX1" fmla="*/ 178497 w 773491"/>
                <a:gd name="connsiteY1" fmla="*/ 256818 h 910618"/>
                <a:gd name="connsiteX2" fmla="*/ 178497 w 773491"/>
                <a:gd name="connsiteY2" fmla="*/ 0 h 910618"/>
                <a:gd name="connsiteX3" fmla="*/ 0 w 773491"/>
                <a:gd name="connsiteY3" fmla="*/ 0 h 910618"/>
                <a:gd name="connsiteX4" fmla="*/ 594995 w 773491"/>
                <a:gd name="connsiteY4" fmla="*/ 910618 h 910618"/>
                <a:gd name="connsiteX5" fmla="*/ 773491 w 773491"/>
                <a:gd name="connsiteY5" fmla="*/ 910618 h 910618"/>
                <a:gd name="connsiteX6" fmla="*/ 773491 w 773491"/>
                <a:gd name="connsiteY6" fmla="*/ 696741 h 910618"/>
                <a:gd name="connsiteX7" fmla="*/ 594995 w 773491"/>
                <a:gd name="connsiteY7" fmla="*/ 696741 h 9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491" h="910618">
                  <a:moveTo>
                    <a:pt x="0" y="256818"/>
                  </a:moveTo>
                  <a:lnTo>
                    <a:pt x="178497" y="256818"/>
                  </a:lnTo>
                  <a:lnTo>
                    <a:pt x="178497" y="0"/>
                  </a:lnTo>
                  <a:lnTo>
                    <a:pt x="0" y="0"/>
                  </a:lnTo>
                  <a:close/>
                  <a:moveTo>
                    <a:pt x="594995" y="910618"/>
                  </a:moveTo>
                  <a:lnTo>
                    <a:pt x="773491" y="910618"/>
                  </a:lnTo>
                  <a:lnTo>
                    <a:pt x="773491" y="696741"/>
                  </a:lnTo>
                  <a:lnTo>
                    <a:pt x="594995" y="696741"/>
                  </a:lnTo>
                  <a:close/>
                </a:path>
              </a:pathLst>
            </a:custGeom>
            <a:solidFill>
              <a:srgbClr val="0072BD"/>
            </a:solidFill>
            <a:ln w="3138" cap="sq">
              <a:noFill/>
              <a:prstDash val="solid"/>
              <a:miter/>
            </a:ln>
          </p:spPr>
          <p:txBody>
            <a:bodyPr rtlCol="0" anchor="ctr"/>
            <a:lstStyle/>
            <a:p>
              <a:endParaRPr lang="en-US"/>
            </a:p>
          </p:txBody>
        </p:sp>
        <p:grpSp>
          <p:nvGrpSpPr>
            <p:cNvPr id="69" name="Content Placeholder 12">
              <a:extLst>
                <a:ext uri="{FF2B5EF4-FFF2-40B4-BE49-F238E27FC236}">
                  <a16:creationId xmlns:a16="http://schemas.microsoft.com/office/drawing/2014/main" id="{EBFFEFCD-A747-68E0-2316-D616A5392659}"/>
                </a:ext>
              </a:extLst>
            </p:cNvPr>
            <p:cNvGrpSpPr/>
            <p:nvPr/>
          </p:nvGrpSpPr>
          <p:grpSpPr>
            <a:xfrm>
              <a:off x="654712" y="849934"/>
              <a:ext cx="773491" cy="1064450"/>
              <a:chOff x="654712" y="849934"/>
              <a:chExt cx="773491" cy="1064450"/>
            </a:xfrm>
            <a:noFill/>
          </p:grpSpPr>
          <p:sp>
            <p:nvSpPr>
              <p:cNvPr id="70" name="Freeform: Shape 69">
                <a:extLst>
                  <a:ext uri="{FF2B5EF4-FFF2-40B4-BE49-F238E27FC236}">
                    <a16:creationId xmlns:a16="http://schemas.microsoft.com/office/drawing/2014/main" id="{C57FCE7C-0BDA-978D-8E4B-A90953E190F0}"/>
                  </a:ext>
                </a:extLst>
              </p:cNvPr>
              <p:cNvSpPr/>
              <p:nvPr/>
            </p:nvSpPr>
            <p:spPr>
              <a:xfrm>
                <a:off x="654712" y="900610"/>
                <a:ext cx="178496" cy="256818"/>
              </a:xfrm>
              <a:custGeom>
                <a:avLst/>
                <a:gdLst>
                  <a:gd name="connsiteX0" fmla="*/ 0 w 178496"/>
                  <a:gd name="connsiteY0" fmla="*/ 256818 h 256818"/>
                  <a:gd name="connsiteX1" fmla="*/ 178497 w 178496"/>
                  <a:gd name="connsiteY1" fmla="*/ 256818 h 256818"/>
                  <a:gd name="connsiteX2" fmla="*/ 178497 w 178496"/>
                  <a:gd name="connsiteY2" fmla="*/ 0 h 256818"/>
                  <a:gd name="connsiteX3" fmla="*/ 0 w 178496"/>
                  <a:gd name="connsiteY3" fmla="*/ 0 h 256818"/>
                  <a:gd name="connsiteX4" fmla="*/ 0 w 178496"/>
                  <a:gd name="connsiteY4" fmla="*/ 256818 h 256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6" h="256818">
                    <a:moveTo>
                      <a:pt x="0" y="256818"/>
                    </a:moveTo>
                    <a:lnTo>
                      <a:pt x="178497" y="256818"/>
                    </a:lnTo>
                    <a:lnTo>
                      <a:pt x="178497" y="0"/>
                    </a:lnTo>
                    <a:lnTo>
                      <a:pt x="0" y="0"/>
                    </a:lnTo>
                    <a:lnTo>
                      <a:pt x="0" y="256818"/>
                    </a:lnTo>
                  </a:path>
                </a:pathLst>
              </a:custGeom>
              <a:noFill/>
              <a:ln w="2092" cap="sq">
                <a:solidFill>
                  <a:srgbClr val="000000"/>
                </a:solid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2ECC96C-4409-19DA-8FBC-77E2D4595ADE}"/>
                  </a:ext>
                </a:extLst>
              </p:cNvPr>
              <p:cNvSpPr/>
              <p:nvPr/>
            </p:nvSpPr>
            <p:spPr>
              <a:xfrm>
                <a:off x="1249707" y="1597350"/>
                <a:ext cx="178496" cy="213877"/>
              </a:xfrm>
              <a:custGeom>
                <a:avLst/>
                <a:gdLst>
                  <a:gd name="connsiteX0" fmla="*/ 0 w 178496"/>
                  <a:gd name="connsiteY0" fmla="*/ 213878 h 213877"/>
                  <a:gd name="connsiteX1" fmla="*/ 178497 w 178496"/>
                  <a:gd name="connsiteY1" fmla="*/ 213878 h 213877"/>
                  <a:gd name="connsiteX2" fmla="*/ 178497 w 178496"/>
                  <a:gd name="connsiteY2" fmla="*/ 0 h 213877"/>
                  <a:gd name="connsiteX3" fmla="*/ 0 w 178496"/>
                  <a:gd name="connsiteY3" fmla="*/ 0 h 213877"/>
                  <a:gd name="connsiteX4" fmla="*/ 0 w 178496"/>
                  <a:gd name="connsiteY4" fmla="*/ 213878 h 213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6" h="213877">
                    <a:moveTo>
                      <a:pt x="0" y="213878"/>
                    </a:moveTo>
                    <a:lnTo>
                      <a:pt x="178497" y="213878"/>
                    </a:lnTo>
                    <a:lnTo>
                      <a:pt x="178497" y="0"/>
                    </a:lnTo>
                    <a:lnTo>
                      <a:pt x="0" y="0"/>
                    </a:lnTo>
                    <a:lnTo>
                      <a:pt x="0" y="213878"/>
                    </a:lnTo>
                  </a:path>
                </a:pathLst>
              </a:custGeom>
              <a:noFill/>
              <a:ln w="2092" cap="sq">
                <a:solidFill>
                  <a:srgbClr val="000000"/>
                </a:solid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C431DAD6-1A3C-7091-A9D8-183E0E9FB260}"/>
                  </a:ext>
                </a:extLst>
              </p:cNvPr>
              <p:cNvSpPr/>
              <p:nvPr/>
            </p:nvSpPr>
            <p:spPr>
              <a:xfrm>
                <a:off x="654712" y="1012811"/>
                <a:ext cx="178496" cy="3147"/>
              </a:xfrm>
              <a:custGeom>
                <a:avLst/>
                <a:gdLst>
                  <a:gd name="connsiteX0" fmla="*/ 0 w 178496"/>
                  <a:gd name="connsiteY0" fmla="*/ 0 h 3147"/>
                  <a:gd name="connsiteX1" fmla="*/ 178497 w 178496"/>
                  <a:gd name="connsiteY1" fmla="*/ 0 h 3147"/>
                </a:gdLst>
                <a:ahLst/>
                <a:cxnLst>
                  <a:cxn ang="0">
                    <a:pos x="connsiteX0" y="connsiteY0"/>
                  </a:cxn>
                  <a:cxn ang="0">
                    <a:pos x="connsiteX1" y="connsiteY1"/>
                  </a:cxn>
                </a:cxnLst>
                <a:rect l="l" t="t" r="r" b="b"/>
                <a:pathLst>
                  <a:path w="178496" h="3147">
                    <a:moveTo>
                      <a:pt x="0" y="0"/>
                    </a:moveTo>
                    <a:lnTo>
                      <a:pt x="178497" y="0"/>
                    </a:lnTo>
                  </a:path>
                </a:pathLst>
              </a:custGeom>
              <a:ln w="2092" cap="flat">
                <a:solidFill>
                  <a:srgbClr val="000000"/>
                </a:solid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BB1640B0-CB3F-DB97-5856-ED72AC5AADC2}"/>
                  </a:ext>
                </a:extLst>
              </p:cNvPr>
              <p:cNvSpPr/>
              <p:nvPr/>
            </p:nvSpPr>
            <p:spPr>
              <a:xfrm>
                <a:off x="1249707" y="1748224"/>
                <a:ext cx="178496" cy="3147"/>
              </a:xfrm>
              <a:custGeom>
                <a:avLst/>
                <a:gdLst>
                  <a:gd name="connsiteX0" fmla="*/ 0 w 178496"/>
                  <a:gd name="connsiteY0" fmla="*/ 0 h 3147"/>
                  <a:gd name="connsiteX1" fmla="*/ 178497 w 178496"/>
                  <a:gd name="connsiteY1" fmla="*/ 0 h 3147"/>
                </a:gdLst>
                <a:ahLst/>
                <a:cxnLst>
                  <a:cxn ang="0">
                    <a:pos x="connsiteX0" y="connsiteY0"/>
                  </a:cxn>
                  <a:cxn ang="0">
                    <a:pos x="connsiteX1" y="connsiteY1"/>
                  </a:cxn>
                </a:cxnLst>
                <a:rect l="l" t="t" r="r" b="b"/>
                <a:pathLst>
                  <a:path w="178496" h="3147">
                    <a:moveTo>
                      <a:pt x="0" y="0"/>
                    </a:moveTo>
                    <a:lnTo>
                      <a:pt x="178497" y="0"/>
                    </a:lnTo>
                  </a:path>
                </a:pathLst>
              </a:custGeom>
              <a:ln w="2092" cap="flat">
                <a:solidFill>
                  <a:srgbClr val="000000"/>
                </a:solid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9E2C6949-73E8-2896-0DA9-C8DCEF860391}"/>
                  </a:ext>
                </a:extLst>
              </p:cNvPr>
              <p:cNvSpPr/>
              <p:nvPr/>
            </p:nvSpPr>
            <p:spPr>
              <a:xfrm>
                <a:off x="743961" y="1157428"/>
                <a:ext cx="3147" cy="91388"/>
              </a:xfrm>
              <a:custGeom>
                <a:avLst/>
                <a:gdLst>
                  <a:gd name="connsiteX0" fmla="*/ 0 w 3147"/>
                  <a:gd name="connsiteY0" fmla="*/ 91389 h 91388"/>
                  <a:gd name="connsiteX1" fmla="*/ 0 w 3147"/>
                  <a:gd name="connsiteY1" fmla="*/ 0 h 91388"/>
                </a:gdLst>
                <a:ahLst/>
                <a:cxnLst>
                  <a:cxn ang="0">
                    <a:pos x="connsiteX0" y="connsiteY0"/>
                  </a:cxn>
                  <a:cxn ang="0">
                    <a:pos x="connsiteX1" y="connsiteY1"/>
                  </a:cxn>
                </a:cxnLst>
                <a:rect l="l" t="t" r="r" b="b"/>
                <a:pathLst>
                  <a:path w="3147" h="91388">
                    <a:moveTo>
                      <a:pt x="0" y="91389"/>
                    </a:moveTo>
                    <a:lnTo>
                      <a:pt x="0" y="0"/>
                    </a:lnTo>
                  </a:path>
                </a:pathLst>
              </a:custGeom>
              <a:ln w="2092" cap="flat">
                <a:solidFill>
                  <a:srgbClr val="000000"/>
                </a:solid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69DC8E47-F4B2-280E-CC74-B55B6CF60EC1}"/>
                  </a:ext>
                </a:extLst>
              </p:cNvPr>
              <p:cNvSpPr/>
              <p:nvPr/>
            </p:nvSpPr>
            <p:spPr>
              <a:xfrm>
                <a:off x="1338955" y="1811228"/>
                <a:ext cx="3147" cy="103155"/>
              </a:xfrm>
              <a:custGeom>
                <a:avLst/>
                <a:gdLst>
                  <a:gd name="connsiteX0" fmla="*/ 0 w 3147"/>
                  <a:gd name="connsiteY0" fmla="*/ 103156 h 103155"/>
                  <a:gd name="connsiteX1" fmla="*/ 0 w 3147"/>
                  <a:gd name="connsiteY1" fmla="*/ 0 h 103155"/>
                </a:gdLst>
                <a:ahLst/>
                <a:cxnLst>
                  <a:cxn ang="0">
                    <a:pos x="connsiteX0" y="connsiteY0"/>
                  </a:cxn>
                  <a:cxn ang="0">
                    <a:pos x="connsiteX1" y="connsiteY1"/>
                  </a:cxn>
                </a:cxnLst>
                <a:rect l="l" t="t" r="r" b="b"/>
                <a:pathLst>
                  <a:path w="3147" h="103155">
                    <a:moveTo>
                      <a:pt x="0" y="103156"/>
                    </a:moveTo>
                    <a:lnTo>
                      <a:pt x="0" y="0"/>
                    </a:lnTo>
                  </a:path>
                </a:pathLst>
              </a:custGeom>
              <a:ln w="2092" cap="flat">
                <a:solidFill>
                  <a:srgbClr val="000000"/>
                </a:solidFill>
                <a:prstDash val="solid"/>
                <a:round/>
              </a:ln>
            </p:spPr>
            <p:txBody>
              <a:bodyPr rtlCol="0" anchor="ctr"/>
              <a:lstStyle/>
              <a:p>
                <a:endParaRPr lang="en-US"/>
              </a:p>
            </p:txBody>
          </p:sp>
          <p:sp>
            <p:nvSpPr>
              <p:cNvPr id="76" name="Freeform: Shape 75">
                <a:extLst>
                  <a:ext uri="{FF2B5EF4-FFF2-40B4-BE49-F238E27FC236}">
                    <a16:creationId xmlns:a16="http://schemas.microsoft.com/office/drawing/2014/main" id="{0B1DFD7D-27B1-5727-E318-65A98488E5F7}"/>
                  </a:ext>
                </a:extLst>
              </p:cNvPr>
              <p:cNvSpPr/>
              <p:nvPr/>
            </p:nvSpPr>
            <p:spPr>
              <a:xfrm>
                <a:off x="743961" y="849934"/>
                <a:ext cx="3147" cy="50676"/>
              </a:xfrm>
              <a:custGeom>
                <a:avLst/>
                <a:gdLst>
                  <a:gd name="connsiteX0" fmla="*/ 0 w 3147"/>
                  <a:gd name="connsiteY0" fmla="*/ 50676 h 50676"/>
                  <a:gd name="connsiteX1" fmla="*/ 0 w 3147"/>
                  <a:gd name="connsiteY1" fmla="*/ 0 h 50676"/>
                </a:gdLst>
                <a:ahLst/>
                <a:cxnLst>
                  <a:cxn ang="0">
                    <a:pos x="connsiteX0" y="connsiteY0"/>
                  </a:cxn>
                  <a:cxn ang="0">
                    <a:pos x="connsiteX1" y="connsiteY1"/>
                  </a:cxn>
                </a:cxnLst>
                <a:rect l="l" t="t" r="r" b="b"/>
                <a:pathLst>
                  <a:path w="3147" h="50676">
                    <a:moveTo>
                      <a:pt x="0" y="50676"/>
                    </a:moveTo>
                    <a:lnTo>
                      <a:pt x="0" y="0"/>
                    </a:lnTo>
                  </a:path>
                </a:pathLst>
              </a:custGeom>
              <a:ln w="2092" cap="flat">
                <a:solidFill>
                  <a:srgbClr val="000000"/>
                </a:solidFill>
                <a:prstDash val="solid"/>
                <a:round/>
              </a:ln>
            </p:spPr>
            <p:txBody>
              <a:bodyPr rtlCol="0" anchor="ctr"/>
              <a:lstStyle/>
              <a:p>
                <a:endParaRPr lang="en-US"/>
              </a:p>
            </p:txBody>
          </p:sp>
          <p:sp>
            <p:nvSpPr>
              <p:cNvPr id="77" name="Freeform: Shape 76">
                <a:extLst>
                  <a:ext uri="{FF2B5EF4-FFF2-40B4-BE49-F238E27FC236}">
                    <a16:creationId xmlns:a16="http://schemas.microsoft.com/office/drawing/2014/main" id="{5B80E27C-D485-CA37-7467-D509E5250B05}"/>
                  </a:ext>
                </a:extLst>
              </p:cNvPr>
              <p:cNvSpPr/>
              <p:nvPr/>
            </p:nvSpPr>
            <p:spPr>
              <a:xfrm>
                <a:off x="1338955" y="1472507"/>
                <a:ext cx="3147" cy="124843"/>
              </a:xfrm>
              <a:custGeom>
                <a:avLst/>
                <a:gdLst>
                  <a:gd name="connsiteX0" fmla="*/ 0 w 3147"/>
                  <a:gd name="connsiteY0" fmla="*/ 124843 h 124843"/>
                  <a:gd name="connsiteX1" fmla="*/ 0 w 3147"/>
                  <a:gd name="connsiteY1" fmla="*/ 0 h 124843"/>
                </a:gdLst>
                <a:ahLst/>
                <a:cxnLst>
                  <a:cxn ang="0">
                    <a:pos x="connsiteX0" y="connsiteY0"/>
                  </a:cxn>
                  <a:cxn ang="0">
                    <a:pos x="connsiteX1" y="connsiteY1"/>
                  </a:cxn>
                </a:cxnLst>
                <a:rect l="l" t="t" r="r" b="b"/>
                <a:pathLst>
                  <a:path w="3147" h="124843">
                    <a:moveTo>
                      <a:pt x="0" y="124843"/>
                    </a:moveTo>
                    <a:lnTo>
                      <a:pt x="0" y="0"/>
                    </a:lnTo>
                  </a:path>
                </a:pathLst>
              </a:custGeom>
              <a:ln w="2092" cap="flat">
                <a:solidFill>
                  <a:srgbClr val="000000"/>
                </a:solidFill>
                <a:prstDash val="solid"/>
                <a:round/>
              </a:ln>
            </p:spPr>
            <p:txBody>
              <a:bodyPr rtlCol="0" anchor="ctr"/>
              <a:lstStyle/>
              <a:p>
                <a:endParaRPr lang="en-US"/>
              </a:p>
            </p:txBody>
          </p:sp>
        </p:grpSp>
        <p:grpSp>
          <p:nvGrpSpPr>
            <p:cNvPr id="78" name="Content Placeholder 12">
              <a:extLst>
                <a:ext uri="{FF2B5EF4-FFF2-40B4-BE49-F238E27FC236}">
                  <a16:creationId xmlns:a16="http://schemas.microsoft.com/office/drawing/2014/main" id="{5E31FBD2-D1DF-CEE9-5592-950605BCBE7B}"/>
                </a:ext>
              </a:extLst>
            </p:cNvPr>
            <p:cNvGrpSpPr/>
            <p:nvPr/>
          </p:nvGrpSpPr>
          <p:grpSpPr>
            <a:xfrm>
              <a:off x="731372" y="522590"/>
              <a:ext cx="620172" cy="1608107"/>
              <a:chOff x="731372" y="522590"/>
              <a:chExt cx="620172" cy="1608107"/>
            </a:xfrm>
            <a:solidFill>
              <a:srgbClr val="0072BD"/>
            </a:solidFill>
          </p:grpSpPr>
          <p:sp>
            <p:nvSpPr>
              <p:cNvPr id="79" name="Freeform: Shape 78">
                <a:extLst>
                  <a:ext uri="{FF2B5EF4-FFF2-40B4-BE49-F238E27FC236}">
                    <a16:creationId xmlns:a16="http://schemas.microsoft.com/office/drawing/2014/main" id="{438400F3-CE98-72E9-34E4-3214993CB612}"/>
                  </a:ext>
                </a:extLst>
              </p:cNvPr>
              <p:cNvSpPr/>
              <p:nvPr/>
            </p:nvSpPr>
            <p:spPr>
              <a:xfrm>
                <a:off x="731372" y="2105520"/>
                <a:ext cx="25177" cy="25177"/>
              </a:xfrm>
              <a:custGeom>
                <a:avLst/>
                <a:gdLst>
                  <a:gd name="connsiteX0" fmla="*/ 25414 w 25177"/>
                  <a:gd name="connsiteY0" fmla="*/ 13245 h 25177"/>
                  <a:gd name="connsiteX1" fmla="*/ 12825 w 25177"/>
                  <a:gd name="connsiteY1" fmla="*/ 25834 h 25177"/>
                  <a:gd name="connsiteX2" fmla="*/ 236 w 25177"/>
                  <a:gd name="connsiteY2" fmla="*/ 13245 h 25177"/>
                  <a:gd name="connsiteX3" fmla="*/ 12825 w 25177"/>
                  <a:gd name="connsiteY3" fmla="*/ 656 h 25177"/>
                  <a:gd name="connsiteX4" fmla="*/ 25414 w 25177"/>
                  <a:gd name="connsiteY4" fmla="*/ 13245 h 2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77" h="25177">
                    <a:moveTo>
                      <a:pt x="25414" y="13245"/>
                    </a:moveTo>
                    <a:cubicBezTo>
                      <a:pt x="25414" y="20197"/>
                      <a:pt x="19778" y="25834"/>
                      <a:pt x="12825" y="25834"/>
                    </a:cubicBezTo>
                    <a:cubicBezTo>
                      <a:pt x="5873" y="25834"/>
                      <a:pt x="236" y="20197"/>
                      <a:pt x="236" y="13245"/>
                    </a:cubicBezTo>
                    <a:cubicBezTo>
                      <a:pt x="236" y="6292"/>
                      <a:pt x="5873" y="656"/>
                      <a:pt x="12825" y="656"/>
                    </a:cubicBezTo>
                    <a:cubicBezTo>
                      <a:pt x="19778" y="656"/>
                      <a:pt x="25414" y="6292"/>
                      <a:pt x="25414" y="13245"/>
                    </a:cubicBezTo>
                    <a:close/>
                  </a:path>
                </a:pathLst>
              </a:custGeom>
              <a:solidFill>
                <a:srgbClr val="0072BD"/>
              </a:solidFill>
              <a:ln w="3138" cap="sq">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ABD5EA1E-22AD-E532-EC98-F29F214A1C95}"/>
                  </a:ext>
                </a:extLst>
              </p:cNvPr>
              <p:cNvSpPr/>
              <p:nvPr/>
            </p:nvSpPr>
            <p:spPr>
              <a:xfrm>
                <a:off x="1326366" y="522590"/>
                <a:ext cx="25177" cy="25177"/>
              </a:xfrm>
              <a:custGeom>
                <a:avLst/>
                <a:gdLst>
                  <a:gd name="connsiteX0" fmla="*/ 25603 w 25177"/>
                  <a:gd name="connsiteY0" fmla="*/ 12742 h 25177"/>
                  <a:gd name="connsiteX1" fmla="*/ 13014 w 25177"/>
                  <a:gd name="connsiteY1" fmla="*/ 25331 h 25177"/>
                  <a:gd name="connsiteX2" fmla="*/ 425 w 25177"/>
                  <a:gd name="connsiteY2" fmla="*/ 12742 h 25177"/>
                  <a:gd name="connsiteX3" fmla="*/ 13014 w 25177"/>
                  <a:gd name="connsiteY3" fmla="*/ 153 h 25177"/>
                  <a:gd name="connsiteX4" fmla="*/ 25603 w 25177"/>
                  <a:gd name="connsiteY4" fmla="*/ 12742 h 2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77" h="25177">
                    <a:moveTo>
                      <a:pt x="25603" y="12742"/>
                    </a:moveTo>
                    <a:cubicBezTo>
                      <a:pt x="25603" y="19694"/>
                      <a:pt x="19967" y="25331"/>
                      <a:pt x="13014" y="25331"/>
                    </a:cubicBezTo>
                    <a:cubicBezTo>
                      <a:pt x="6062" y="25331"/>
                      <a:pt x="425" y="19694"/>
                      <a:pt x="425" y="12742"/>
                    </a:cubicBezTo>
                    <a:cubicBezTo>
                      <a:pt x="425" y="5789"/>
                      <a:pt x="6062" y="153"/>
                      <a:pt x="13014" y="153"/>
                    </a:cubicBezTo>
                    <a:cubicBezTo>
                      <a:pt x="19967" y="153"/>
                      <a:pt x="25603" y="5789"/>
                      <a:pt x="25603" y="12742"/>
                    </a:cubicBezTo>
                    <a:close/>
                  </a:path>
                </a:pathLst>
              </a:custGeom>
              <a:solidFill>
                <a:srgbClr val="0072BD"/>
              </a:solidFill>
              <a:ln w="3138" cap="sq">
                <a:noFill/>
                <a:prstDash val="solid"/>
                <a:miter/>
              </a:ln>
            </p:spPr>
            <p:txBody>
              <a:bodyPr rtlCol="0" anchor="ctr"/>
              <a:lstStyle/>
              <a:p>
                <a:endParaRPr lang="en-US"/>
              </a:p>
            </p:txBody>
          </p:sp>
        </p:grpSp>
        <p:sp>
          <p:nvSpPr>
            <p:cNvPr id="81" name="Freeform: Shape 80">
              <a:extLst>
                <a:ext uri="{FF2B5EF4-FFF2-40B4-BE49-F238E27FC236}">
                  <a16:creationId xmlns:a16="http://schemas.microsoft.com/office/drawing/2014/main" id="{45565309-6DBF-F8F3-A3DD-763165E03DB6}"/>
                </a:ext>
              </a:extLst>
            </p:cNvPr>
            <p:cNvSpPr/>
            <p:nvPr/>
          </p:nvSpPr>
          <p:spPr>
            <a:xfrm>
              <a:off x="862960" y="1015174"/>
              <a:ext cx="773491" cy="649349"/>
            </a:xfrm>
            <a:custGeom>
              <a:avLst/>
              <a:gdLst>
                <a:gd name="connsiteX0" fmla="*/ 0 w 773491"/>
                <a:gd name="connsiteY0" fmla="*/ 68417 h 649349"/>
                <a:gd name="connsiteX1" fmla="*/ 178497 w 773491"/>
                <a:gd name="connsiteY1" fmla="*/ 68417 h 649349"/>
                <a:gd name="connsiteX2" fmla="*/ 178497 w 773491"/>
                <a:gd name="connsiteY2" fmla="*/ 0 h 649349"/>
                <a:gd name="connsiteX3" fmla="*/ 0 w 773491"/>
                <a:gd name="connsiteY3" fmla="*/ 0 h 649349"/>
                <a:gd name="connsiteX4" fmla="*/ 594995 w 773491"/>
                <a:gd name="connsiteY4" fmla="*/ 649350 h 649349"/>
                <a:gd name="connsiteX5" fmla="*/ 773491 w 773491"/>
                <a:gd name="connsiteY5" fmla="*/ 649350 h 649349"/>
                <a:gd name="connsiteX6" fmla="*/ 773491 w 773491"/>
                <a:gd name="connsiteY6" fmla="*/ 551079 h 649349"/>
                <a:gd name="connsiteX7" fmla="*/ 594995 w 773491"/>
                <a:gd name="connsiteY7" fmla="*/ 551079 h 64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491" h="649349">
                  <a:moveTo>
                    <a:pt x="0" y="68417"/>
                  </a:moveTo>
                  <a:lnTo>
                    <a:pt x="178497" y="68417"/>
                  </a:lnTo>
                  <a:lnTo>
                    <a:pt x="178497" y="0"/>
                  </a:lnTo>
                  <a:lnTo>
                    <a:pt x="0" y="0"/>
                  </a:lnTo>
                  <a:close/>
                  <a:moveTo>
                    <a:pt x="594995" y="649350"/>
                  </a:moveTo>
                  <a:lnTo>
                    <a:pt x="773491" y="649350"/>
                  </a:lnTo>
                  <a:lnTo>
                    <a:pt x="773491" y="551079"/>
                  </a:lnTo>
                  <a:lnTo>
                    <a:pt x="594995" y="551079"/>
                  </a:lnTo>
                  <a:close/>
                </a:path>
              </a:pathLst>
            </a:custGeom>
            <a:solidFill>
              <a:srgbClr val="D95319"/>
            </a:solidFill>
            <a:ln w="3138" cap="sq">
              <a:noFill/>
              <a:prstDash val="solid"/>
              <a:miter/>
            </a:ln>
          </p:spPr>
          <p:txBody>
            <a:bodyPr rtlCol="0" anchor="ctr"/>
            <a:lstStyle/>
            <a:p>
              <a:endParaRPr lang="en-US"/>
            </a:p>
          </p:txBody>
        </p:sp>
        <p:grpSp>
          <p:nvGrpSpPr>
            <p:cNvPr id="82" name="Content Placeholder 12">
              <a:extLst>
                <a:ext uri="{FF2B5EF4-FFF2-40B4-BE49-F238E27FC236}">
                  <a16:creationId xmlns:a16="http://schemas.microsoft.com/office/drawing/2014/main" id="{21658431-1409-F25B-A818-76011822CE19}"/>
                </a:ext>
              </a:extLst>
            </p:cNvPr>
            <p:cNvGrpSpPr/>
            <p:nvPr/>
          </p:nvGrpSpPr>
          <p:grpSpPr>
            <a:xfrm>
              <a:off x="862960" y="982421"/>
              <a:ext cx="773491" cy="766076"/>
              <a:chOff x="862960" y="982421"/>
              <a:chExt cx="773491" cy="766076"/>
            </a:xfrm>
            <a:noFill/>
          </p:grpSpPr>
          <p:sp>
            <p:nvSpPr>
              <p:cNvPr id="83" name="Freeform: Shape 82">
                <a:extLst>
                  <a:ext uri="{FF2B5EF4-FFF2-40B4-BE49-F238E27FC236}">
                    <a16:creationId xmlns:a16="http://schemas.microsoft.com/office/drawing/2014/main" id="{19D714D0-7DE4-CEC7-8DF6-D4851F15CD1E}"/>
                  </a:ext>
                </a:extLst>
              </p:cNvPr>
              <p:cNvSpPr/>
              <p:nvPr/>
            </p:nvSpPr>
            <p:spPr>
              <a:xfrm>
                <a:off x="862960" y="1015174"/>
                <a:ext cx="178496" cy="68417"/>
              </a:xfrm>
              <a:custGeom>
                <a:avLst/>
                <a:gdLst>
                  <a:gd name="connsiteX0" fmla="*/ 0 w 178496"/>
                  <a:gd name="connsiteY0" fmla="*/ 68417 h 68417"/>
                  <a:gd name="connsiteX1" fmla="*/ 178497 w 178496"/>
                  <a:gd name="connsiteY1" fmla="*/ 68417 h 68417"/>
                  <a:gd name="connsiteX2" fmla="*/ 178497 w 178496"/>
                  <a:gd name="connsiteY2" fmla="*/ 0 h 68417"/>
                  <a:gd name="connsiteX3" fmla="*/ 0 w 178496"/>
                  <a:gd name="connsiteY3" fmla="*/ 0 h 68417"/>
                  <a:gd name="connsiteX4" fmla="*/ 0 w 178496"/>
                  <a:gd name="connsiteY4" fmla="*/ 68417 h 68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6" h="68417">
                    <a:moveTo>
                      <a:pt x="0" y="68417"/>
                    </a:moveTo>
                    <a:lnTo>
                      <a:pt x="178497" y="68417"/>
                    </a:lnTo>
                    <a:lnTo>
                      <a:pt x="178497" y="0"/>
                    </a:lnTo>
                    <a:lnTo>
                      <a:pt x="0" y="0"/>
                    </a:lnTo>
                    <a:lnTo>
                      <a:pt x="0" y="68417"/>
                    </a:lnTo>
                  </a:path>
                </a:pathLst>
              </a:custGeom>
              <a:noFill/>
              <a:ln w="2092" cap="sq">
                <a:solidFill>
                  <a:srgbClr val="000000"/>
                </a:solid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1D933DA7-AEAC-D6AD-E8BC-9DE56A352132}"/>
                  </a:ext>
                </a:extLst>
              </p:cNvPr>
              <p:cNvSpPr/>
              <p:nvPr/>
            </p:nvSpPr>
            <p:spPr>
              <a:xfrm>
                <a:off x="1457954" y="1566253"/>
                <a:ext cx="178496" cy="98271"/>
              </a:xfrm>
              <a:custGeom>
                <a:avLst/>
                <a:gdLst>
                  <a:gd name="connsiteX0" fmla="*/ 0 w 178496"/>
                  <a:gd name="connsiteY0" fmla="*/ 98271 h 98271"/>
                  <a:gd name="connsiteX1" fmla="*/ 178497 w 178496"/>
                  <a:gd name="connsiteY1" fmla="*/ 98271 h 98271"/>
                  <a:gd name="connsiteX2" fmla="*/ 178497 w 178496"/>
                  <a:gd name="connsiteY2" fmla="*/ 0 h 98271"/>
                  <a:gd name="connsiteX3" fmla="*/ 0 w 178496"/>
                  <a:gd name="connsiteY3" fmla="*/ 0 h 98271"/>
                  <a:gd name="connsiteX4" fmla="*/ 0 w 178496"/>
                  <a:gd name="connsiteY4" fmla="*/ 98271 h 9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6" h="98271">
                    <a:moveTo>
                      <a:pt x="0" y="98271"/>
                    </a:moveTo>
                    <a:lnTo>
                      <a:pt x="178497" y="98271"/>
                    </a:lnTo>
                    <a:lnTo>
                      <a:pt x="178497" y="0"/>
                    </a:lnTo>
                    <a:lnTo>
                      <a:pt x="0" y="0"/>
                    </a:lnTo>
                    <a:lnTo>
                      <a:pt x="0" y="98271"/>
                    </a:lnTo>
                  </a:path>
                </a:pathLst>
              </a:custGeom>
              <a:noFill/>
              <a:ln w="2092" cap="sq">
                <a:solidFill>
                  <a:srgbClr val="000000"/>
                </a:solid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50B4878-24FA-F3B1-A53C-DD2ECC5FFB82}"/>
                  </a:ext>
                </a:extLst>
              </p:cNvPr>
              <p:cNvSpPr/>
              <p:nvPr/>
            </p:nvSpPr>
            <p:spPr>
              <a:xfrm>
                <a:off x="862960" y="1053432"/>
                <a:ext cx="178496" cy="3147"/>
              </a:xfrm>
              <a:custGeom>
                <a:avLst/>
                <a:gdLst>
                  <a:gd name="connsiteX0" fmla="*/ 0 w 178496"/>
                  <a:gd name="connsiteY0" fmla="*/ 0 h 3147"/>
                  <a:gd name="connsiteX1" fmla="*/ 178497 w 178496"/>
                  <a:gd name="connsiteY1" fmla="*/ 0 h 3147"/>
                </a:gdLst>
                <a:ahLst/>
                <a:cxnLst>
                  <a:cxn ang="0">
                    <a:pos x="connsiteX0" y="connsiteY0"/>
                  </a:cxn>
                  <a:cxn ang="0">
                    <a:pos x="connsiteX1" y="connsiteY1"/>
                  </a:cxn>
                </a:cxnLst>
                <a:rect l="l" t="t" r="r" b="b"/>
                <a:pathLst>
                  <a:path w="178496" h="3147">
                    <a:moveTo>
                      <a:pt x="0" y="0"/>
                    </a:moveTo>
                    <a:lnTo>
                      <a:pt x="178497" y="0"/>
                    </a:lnTo>
                  </a:path>
                </a:pathLst>
              </a:custGeom>
              <a:ln w="2092" cap="flat">
                <a:solidFill>
                  <a:srgbClr val="000000"/>
                </a:solid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6D28CE10-E11C-37A2-0ED3-0C7532B0DAAF}"/>
                  </a:ext>
                </a:extLst>
              </p:cNvPr>
              <p:cNvSpPr/>
              <p:nvPr/>
            </p:nvSpPr>
            <p:spPr>
              <a:xfrm>
                <a:off x="1457954" y="1621908"/>
                <a:ext cx="178496" cy="3147"/>
              </a:xfrm>
              <a:custGeom>
                <a:avLst/>
                <a:gdLst>
                  <a:gd name="connsiteX0" fmla="*/ 0 w 178496"/>
                  <a:gd name="connsiteY0" fmla="*/ 0 h 3147"/>
                  <a:gd name="connsiteX1" fmla="*/ 178497 w 178496"/>
                  <a:gd name="connsiteY1" fmla="*/ 0 h 3147"/>
                </a:gdLst>
                <a:ahLst/>
                <a:cxnLst>
                  <a:cxn ang="0">
                    <a:pos x="connsiteX0" y="connsiteY0"/>
                  </a:cxn>
                  <a:cxn ang="0">
                    <a:pos x="connsiteX1" y="connsiteY1"/>
                  </a:cxn>
                </a:cxnLst>
                <a:rect l="l" t="t" r="r" b="b"/>
                <a:pathLst>
                  <a:path w="178496" h="3147">
                    <a:moveTo>
                      <a:pt x="0" y="0"/>
                    </a:moveTo>
                    <a:lnTo>
                      <a:pt x="178497" y="0"/>
                    </a:lnTo>
                  </a:path>
                </a:pathLst>
              </a:custGeom>
              <a:ln w="2092" cap="flat">
                <a:solidFill>
                  <a:srgbClr val="000000"/>
                </a:solid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BA11FCB2-DCC9-195D-8A1A-72AF18989B37}"/>
                  </a:ext>
                </a:extLst>
              </p:cNvPr>
              <p:cNvSpPr/>
              <p:nvPr/>
            </p:nvSpPr>
            <p:spPr>
              <a:xfrm>
                <a:off x="952208" y="1083591"/>
                <a:ext cx="3147" cy="32538"/>
              </a:xfrm>
              <a:custGeom>
                <a:avLst/>
                <a:gdLst>
                  <a:gd name="connsiteX0" fmla="*/ 0 w 3147"/>
                  <a:gd name="connsiteY0" fmla="*/ 32539 h 32538"/>
                  <a:gd name="connsiteX1" fmla="*/ 0 w 3147"/>
                  <a:gd name="connsiteY1" fmla="*/ 0 h 32538"/>
                </a:gdLst>
                <a:ahLst/>
                <a:cxnLst>
                  <a:cxn ang="0">
                    <a:pos x="connsiteX0" y="connsiteY0"/>
                  </a:cxn>
                  <a:cxn ang="0">
                    <a:pos x="connsiteX1" y="connsiteY1"/>
                  </a:cxn>
                </a:cxnLst>
                <a:rect l="l" t="t" r="r" b="b"/>
                <a:pathLst>
                  <a:path w="3147" h="32538">
                    <a:moveTo>
                      <a:pt x="0" y="32539"/>
                    </a:moveTo>
                    <a:lnTo>
                      <a:pt x="0" y="0"/>
                    </a:lnTo>
                  </a:path>
                </a:pathLst>
              </a:custGeom>
              <a:ln w="2092" cap="flat">
                <a:solidFill>
                  <a:srgbClr val="000000"/>
                </a:solid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E3DB3E16-5E3D-A3FD-02B2-98197B94E558}"/>
                  </a:ext>
                </a:extLst>
              </p:cNvPr>
              <p:cNvSpPr/>
              <p:nvPr/>
            </p:nvSpPr>
            <p:spPr>
              <a:xfrm>
                <a:off x="1547203" y="1664524"/>
                <a:ext cx="3147" cy="83973"/>
              </a:xfrm>
              <a:custGeom>
                <a:avLst/>
                <a:gdLst>
                  <a:gd name="connsiteX0" fmla="*/ 0 w 3147"/>
                  <a:gd name="connsiteY0" fmla="*/ 83974 h 83973"/>
                  <a:gd name="connsiteX1" fmla="*/ 0 w 3147"/>
                  <a:gd name="connsiteY1" fmla="*/ 0 h 83973"/>
                </a:gdLst>
                <a:ahLst/>
                <a:cxnLst>
                  <a:cxn ang="0">
                    <a:pos x="connsiteX0" y="connsiteY0"/>
                  </a:cxn>
                  <a:cxn ang="0">
                    <a:pos x="connsiteX1" y="connsiteY1"/>
                  </a:cxn>
                </a:cxnLst>
                <a:rect l="l" t="t" r="r" b="b"/>
                <a:pathLst>
                  <a:path w="3147" h="83973">
                    <a:moveTo>
                      <a:pt x="0" y="83974"/>
                    </a:moveTo>
                    <a:lnTo>
                      <a:pt x="0" y="0"/>
                    </a:lnTo>
                  </a:path>
                </a:pathLst>
              </a:custGeom>
              <a:ln w="2092" cap="flat">
                <a:solidFill>
                  <a:srgbClr val="000000"/>
                </a:solid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57862479-CAB0-6922-9426-C2693CBE043F}"/>
                  </a:ext>
                </a:extLst>
              </p:cNvPr>
              <p:cNvSpPr/>
              <p:nvPr/>
            </p:nvSpPr>
            <p:spPr>
              <a:xfrm>
                <a:off x="952208" y="982421"/>
                <a:ext cx="3147" cy="32749"/>
              </a:xfrm>
              <a:custGeom>
                <a:avLst/>
                <a:gdLst>
                  <a:gd name="connsiteX0" fmla="*/ 0 w 3147"/>
                  <a:gd name="connsiteY0" fmla="*/ 32750 h 32749"/>
                  <a:gd name="connsiteX1" fmla="*/ 0 w 3147"/>
                  <a:gd name="connsiteY1" fmla="*/ 0 h 32749"/>
                </a:gdLst>
                <a:ahLst/>
                <a:cxnLst>
                  <a:cxn ang="0">
                    <a:pos x="connsiteX0" y="connsiteY0"/>
                  </a:cxn>
                  <a:cxn ang="0">
                    <a:pos x="connsiteX1" y="connsiteY1"/>
                  </a:cxn>
                </a:cxnLst>
                <a:rect l="l" t="t" r="r" b="b"/>
                <a:pathLst>
                  <a:path w="3147" h="32749">
                    <a:moveTo>
                      <a:pt x="0" y="32750"/>
                    </a:moveTo>
                    <a:lnTo>
                      <a:pt x="0" y="0"/>
                    </a:lnTo>
                  </a:path>
                </a:pathLst>
              </a:custGeom>
              <a:ln w="2092" cap="flat">
                <a:solidFill>
                  <a:srgbClr val="000000"/>
                </a:solid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5E85007E-4041-D981-8F90-21E7F071600D}"/>
                  </a:ext>
                </a:extLst>
              </p:cNvPr>
              <p:cNvSpPr/>
              <p:nvPr/>
            </p:nvSpPr>
            <p:spPr>
              <a:xfrm>
                <a:off x="1547203" y="1488577"/>
                <a:ext cx="3147" cy="77676"/>
              </a:xfrm>
              <a:custGeom>
                <a:avLst/>
                <a:gdLst>
                  <a:gd name="connsiteX0" fmla="*/ 0 w 3147"/>
                  <a:gd name="connsiteY0" fmla="*/ 77676 h 77676"/>
                  <a:gd name="connsiteX1" fmla="*/ 0 w 3147"/>
                  <a:gd name="connsiteY1" fmla="*/ 0 h 77676"/>
                </a:gdLst>
                <a:ahLst/>
                <a:cxnLst>
                  <a:cxn ang="0">
                    <a:pos x="connsiteX0" y="connsiteY0"/>
                  </a:cxn>
                  <a:cxn ang="0">
                    <a:pos x="connsiteX1" y="connsiteY1"/>
                  </a:cxn>
                </a:cxnLst>
                <a:rect l="l" t="t" r="r" b="b"/>
                <a:pathLst>
                  <a:path w="3147" h="77676">
                    <a:moveTo>
                      <a:pt x="0" y="77676"/>
                    </a:moveTo>
                    <a:lnTo>
                      <a:pt x="0" y="0"/>
                    </a:lnTo>
                  </a:path>
                </a:pathLst>
              </a:custGeom>
              <a:ln w="2092" cap="flat">
                <a:solidFill>
                  <a:srgbClr val="000000"/>
                </a:solidFill>
                <a:prstDash val="solid"/>
                <a:round/>
              </a:ln>
            </p:spPr>
            <p:txBody>
              <a:bodyPr rtlCol="0" anchor="ctr"/>
              <a:lstStyle/>
              <a:p>
                <a:endParaRPr lang="en-US"/>
              </a:p>
            </p:txBody>
          </p:sp>
        </p:grpSp>
        <p:grpSp>
          <p:nvGrpSpPr>
            <p:cNvPr id="91" name="Content Placeholder 12">
              <a:extLst>
                <a:ext uri="{FF2B5EF4-FFF2-40B4-BE49-F238E27FC236}">
                  <a16:creationId xmlns:a16="http://schemas.microsoft.com/office/drawing/2014/main" id="{83AF0957-2791-2314-D07C-01C79EDF6F72}"/>
                </a:ext>
              </a:extLst>
            </p:cNvPr>
            <p:cNvGrpSpPr/>
            <p:nvPr/>
          </p:nvGrpSpPr>
          <p:grpSpPr>
            <a:xfrm>
              <a:off x="939619" y="497689"/>
              <a:ext cx="620172" cy="1913499"/>
              <a:chOff x="939619" y="497689"/>
              <a:chExt cx="620172" cy="1913499"/>
            </a:xfrm>
            <a:solidFill>
              <a:srgbClr val="D95319"/>
            </a:solidFill>
          </p:grpSpPr>
          <p:sp>
            <p:nvSpPr>
              <p:cNvPr id="92" name="Freeform: Shape 91">
                <a:extLst>
                  <a:ext uri="{FF2B5EF4-FFF2-40B4-BE49-F238E27FC236}">
                    <a16:creationId xmlns:a16="http://schemas.microsoft.com/office/drawing/2014/main" id="{BF2E6B49-9DFA-4332-A755-1FEECF89E041}"/>
                  </a:ext>
                </a:extLst>
              </p:cNvPr>
              <p:cNvSpPr/>
              <p:nvPr/>
            </p:nvSpPr>
            <p:spPr>
              <a:xfrm>
                <a:off x="939619" y="2386011"/>
                <a:ext cx="25177" cy="25177"/>
              </a:xfrm>
              <a:custGeom>
                <a:avLst/>
                <a:gdLst>
                  <a:gd name="connsiteX0" fmla="*/ 25480 w 25177"/>
                  <a:gd name="connsiteY0" fmla="*/ 13334 h 25177"/>
                  <a:gd name="connsiteX1" fmla="*/ 12891 w 25177"/>
                  <a:gd name="connsiteY1" fmla="*/ 25923 h 25177"/>
                  <a:gd name="connsiteX2" fmla="*/ 303 w 25177"/>
                  <a:gd name="connsiteY2" fmla="*/ 13334 h 25177"/>
                  <a:gd name="connsiteX3" fmla="*/ 12891 w 25177"/>
                  <a:gd name="connsiteY3" fmla="*/ 745 h 25177"/>
                  <a:gd name="connsiteX4" fmla="*/ 25480 w 25177"/>
                  <a:gd name="connsiteY4" fmla="*/ 13334 h 2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77" h="25177">
                    <a:moveTo>
                      <a:pt x="25480" y="13334"/>
                    </a:moveTo>
                    <a:cubicBezTo>
                      <a:pt x="25480" y="20286"/>
                      <a:pt x="19844" y="25923"/>
                      <a:pt x="12891" y="25923"/>
                    </a:cubicBezTo>
                    <a:cubicBezTo>
                      <a:pt x="5939" y="25923"/>
                      <a:pt x="303" y="20286"/>
                      <a:pt x="303" y="13334"/>
                    </a:cubicBezTo>
                    <a:cubicBezTo>
                      <a:pt x="303" y="6381"/>
                      <a:pt x="5939" y="745"/>
                      <a:pt x="12891" y="745"/>
                    </a:cubicBezTo>
                    <a:cubicBezTo>
                      <a:pt x="19844" y="745"/>
                      <a:pt x="25480" y="6381"/>
                      <a:pt x="25480" y="13334"/>
                    </a:cubicBezTo>
                    <a:close/>
                  </a:path>
                </a:pathLst>
              </a:custGeom>
              <a:solidFill>
                <a:srgbClr val="D95319"/>
              </a:solidFill>
              <a:ln w="3138" cap="sq">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317C36D0-ABB2-4B93-77B8-E5C0247A5BBD}"/>
                  </a:ext>
                </a:extLst>
              </p:cNvPr>
              <p:cNvSpPr/>
              <p:nvPr/>
            </p:nvSpPr>
            <p:spPr>
              <a:xfrm>
                <a:off x="1534614" y="497689"/>
                <a:ext cx="25177" cy="25177"/>
              </a:xfrm>
              <a:custGeom>
                <a:avLst/>
                <a:gdLst>
                  <a:gd name="connsiteX0" fmla="*/ 25669 w 25177"/>
                  <a:gd name="connsiteY0" fmla="*/ 12734 h 25177"/>
                  <a:gd name="connsiteX1" fmla="*/ 13080 w 25177"/>
                  <a:gd name="connsiteY1" fmla="*/ 25323 h 25177"/>
                  <a:gd name="connsiteX2" fmla="*/ 492 w 25177"/>
                  <a:gd name="connsiteY2" fmla="*/ 12734 h 25177"/>
                  <a:gd name="connsiteX3" fmla="*/ 13080 w 25177"/>
                  <a:gd name="connsiteY3" fmla="*/ 145 h 25177"/>
                  <a:gd name="connsiteX4" fmla="*/ 25669 w 25177"/>
                  <a:gd name="connsiteY4" fmla="*/ 12734 h 2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77" h="25177">
                    <a:moveTo>
                      <a:pt x="25669" y="12734"/>
                    </a:moveTo>
                    <a:cubicBezTo>
                      <a:pt x="25669" y="19686"/>
                      <a:pt x="20033" y="25323"/>
                      <a:pt x="13080" y="25323"/>
                    </a:cubicBezTo>
                    <a:cubicBezTo>
                      <a:pt x="6128" y="25323"/>
                      <a:pt x="492" y="19686"/>
                      <a:pt x="492" y="12734"/>
                    </a:cubicBezTo>
                    <a:cubicBezTo>
                      <a:pt x="492" y="5781"/>
                      <a:pt x="6128" y="145"/>
                      <a:pt x="13080" y="145"/>
                    </a:cubicBezTo>
                    <a:cubicBezTo>
                      <a:pt x="20033" y="145"/>
                      <a:pt x="25669" y="5781"/>
                      <a:pt x="25669" y="12734"/>
                    </a:cubicBezTo>
                    <a:close/>
                  </a:path>
                </a:pathLst>
              </a:custGeom>
              <a:solidFill>
                <a:srgbClr val="D95319"/>
              </a:solidFill>
              <a:ln w="3138" cap="sq">
                <a:noFill/>
                <a:prstDash val="solid"/>
                <a:miter/>
              </a:ln>
            </p:spPr>
            <p:txBody>
              <a:bodyPr rtlCol="0" anchor="ctr"/>
              <a:lstStyle/>
              <a:p>
                <a:endParaRPr lang="en-US"/>
              </a:p>
            </p:txBody>
          </p:sp>
        </p:grpSp>
        <p:sp>
          <p:nvSpPr>
            <p:cNvPr id="94" name="TextBox 93">
              <a:extLst>
                <a:ext uri="{FF2B5EF4-FFF2-40B4-BE49-F238E27FC236}">
                  <a16:creationId xmlns:a16="http://schemas.microsoft.com/office/drawing/2014/main" id="{C23F477E-9894-26BF-F73A-82AB3C5A949F}"/>
                </a:ext>
              </a:extLst>
            </p:cNvPr>
            <p:cNvSpPr txBox="1"/>
            <p:nvPr/>
          </p:nvSpPr>
          <p:spPr>
            <a:xfrm>
              <a:off x="424701" y="116792"/>
              <a:ext cx="1470086" cy="160678"/>
            </a:xfrm>
            <a:prstGeom prst="rect">
              <a:avLst/>
            </a:prstGeom>
            <a:noFill/>
          </p:spPr>
          <p:txBody>
            <a:bodyPr wrap="none" rtlCol="0">
              <a:spAutoFit/>
            </a:bodyPr>
            <a:lstStyle/>
            <a:p>
              <a:pPr algn="l"/>
              <a:r>
                <a:rPr lang="en-US" sz="471" b="1" spc="0" baseline="0">
                  <a:solidFill>
                    <a:srgbClr val="000000"/>
                  </a:solidFill>
                  <a:latin typeface="Arial"/>
                  <a:cs typeface="Arial"/>
                  <a:sym typeface="Arial"/>
                  <a:rtl val="0"/>
                </a:rPr>
                <a:t>ADPC vs L-Curve Results for ADPC Ratio: 10</a:t>
              </a:r>
            </a:p>
          </p:txBody>
        </p:sp>
        <p:sp>
          <p:nvSpPr>
            <p:cNvPr id="95" name="TextBox 94">
              <a:extLst>
                <a:ext uri="{FF2B5EF4-FFF2-40B4-BE49-F238E27FC236}">
                  <a16:creationId xmlns:a16="http://schemas.microsoft.com/office/drawing/2014/main" id="{54D06D7E-2EBF-4DD0-1391-C9723148AB9B}"/>
                </a:ext>
              </a:extLst>
            </p:cNvPr>
            <p:cNvSpPr txBox="1"/>
            <p:nvPr/>
          </p:nvSpPr>
          <p:spPr>
            <a:xfrm>
              <a:off x="536427" y="192325"/>
              <a:ext cx="1252929" cy="160678"/>
            </a:xfrm>
            <a:prstGeom prst="rect">
              <a:avLst/>
            </a:prstGeom>
            <a:noFill/>
          </p:spPr>
          <p:txBody>
            <a:bodyPr wrap="none" rtlCol="0">
              <a:spAutoFit/>
            </a:bodyPr>
            <a:lstStyle/>
            <a:p>
              <a:pPr algn="l"/>
              <a:r>
                <a:rPr lang="en-US" sz="471" b="1" spc="0" baseline="0">
                  <a:solidFill>
                    <a:srgbClr val="000000"/>
                  </a:solidFill>
                  <a:latin typeface="Arial"/>
                  <a:cs typeface="Arial"/>
                  <a:sym typeface="Arial"/>
                  <a:rtl val="0"/>
                </a:rPr>
                <a:t>Simulations run on 16 different beats</a:t>
              </a:r>
            </a:p>
          </p:txBody>
        </p:sp>
        <p:sp>
          <p:nvSpPr>
            <p:cNvPr id="96" name="TextBox 95">
              <a:extLst>
                <a:ext uri="{FF2B5EF4-FFF2-40B4-BE49-F238E27FC236}">
                  <a16:creationId xmlns:a16="http://schemas.microsoft.com/office/drawing/2014/main" id="{3A9BEB64-9EDB-2F26-2070-19D9CF18339C}"/>
                </a:ext>
              </a:extLst>
            </p:cNvPr>
            <p:cNvSpPr txBox="1"/>
            <p:nvPr/>
          </p:nvSpPr>
          <p:spPr>
            <a:xfrm>
              <a:off x="2058100" y="1208721"/>
              <a:ext cx="541661" cy="151236"/>
            </a:xfrm>
            <a:prstGeom prst="rect">
              <a:avLst/>
            </a:prstGeom>
            <a:noFill/>
          </p:spPr>
          <p:txBody>
            <a:bodyPr wrap="none" rtlCol="0">
              <a:spAutoFit/>
            </a:bodyPr>
            <a:lstStyle/>
            <a:p>
              <a:pPr algn="l"/>
              <a:r>
                <a:rPr lang="en-US" sz="396" b="1" spc="0" baseline="0">
                  <a:solidFill>
                    <a:srgbClr val="000000"/>
                  </a:solidFill>
                  <a:latin typeface="Arial"/>
                  <a:cs typeface="Arial"/>
                  <a:sym typeface="Arial"/>
                  <a:rtl val="0"/>
                </a:rPr>
                <a:t>Method Names</a:t>
              </a:r>
            </a:p>
          </p:txBody>
        </p:sp>
        <p:sp>
          <p:nvSpPr>
            <p:cNvPr id="97" name="Freeform: Shape 96">
              <a:extLst>
                <a:ext uri="{FF2B5EF4-FFF2-40B4-BE49-F238E27FC236}">
                  <a16:creationId xmlns:a16="http://schemas.microsoft.com/office/drawing/2014/main" id="{4F5DB112-CA00-F531-C98B-0C05CC077FD0}"/>
                </a:ext>
              </a:extLst>
            </p:cNvPr>
            <p:cNvSpPr/>
            <p:nvPr/>
          </p:nvSpPr>
          <p:spPr>
            <a:xfrm>
              <a:off x="2149540" y="1392228"/>
              <a:ext cx="57549" cy="3147"/>
            </a:xfrm>
            <a:custGeom>
              <a:avLst/>
              <a:gdLst>
                <a:gd name="connsiteX0" fmla="*/ 0 w 57549"/>
                <a:gd name="connsiteY0" fmla="*/ 0 h 3147"/>
                <a:gd name="connsiteX1" fmla="*/ 57550 w 57549"/>
                <a:gd name="connsiteY1" fmla="*/ 0 h 3147"/>
              </a:gdLst>
              <a:ahLst/>
              <a:cxnLst>
                <a:cxn ang="0">
                  <a:pos x="connsiteX0" y="connsiteY0"/>
                </a:cxn>
                <a:cxn ang="0">
                  <a:pos x="connsiteX1" y="connsiteY1"/>
                </a:cxn>
              </a:cxnLst>
              <a:rect l="l" t="t" r="r" b="b"/>
              <a:pathLst>
                <a:path w="57549" h="3147">
                  <a:moveTo>
                    <a:pt x="0" y="0"/>
                  </a:moveTo>
                  <a:lnTo>
                    <a:pt x="57550" y="0"/>
                  </a:lnTo>
                </a:path>
              </a:pathLst>
            </a:custGeom>
            <a:ln w="12551" cap="flat">
              <a:solidFill>
                <a:srgbClr val="0072BD"/>
              </a:solidFill>
              <a:prstDash val="solid"/>
              <a:round/>
            </a:ln>
          </p:spPr>
          <p:txBody>
            <a:bodyPr rtlCol="0" anchor="ctr"/>
            <a:lstStyle/>
            <a:p>
              <a:endParaRPr lang="en-US"/>
            </a:p>
          </p:txBody>
        </p:sp>
        <p:sp>
          <p:nvSpPr>
            <p:cNvPr id="98" name="TextBox 97">
              <a:extLst>
                <a:ext uri="{FF2B5EF4-FFF2-40B4-BE49-F238E27FC236}">
                  <a16:creationId xmlns:a16="http://schemas.microsoft.com/office/drawing/2014/main" id="{F2D95211-0399-B4C5-06E3-66ECBFC70C01}"/>
                </a:ext>
              </a:extLst>
            </p:cNvPr>
            <p:cNvSpPr txBox="1"/>
            <p:nvPr/>
          </p:nvSpPr>
          <p:spPr>
            <a:xfrm>
              <a:off x="2144424" y="1326051"/>
              <a:ext cx="296179" cy="138648"/>
            </a:xfrm>
            <a:prstGeom prst="rect">
              <a:avLst/>
            </a:prstGeom>
            <a:noFill/>
          </p:spPr>
          <p:txBody>
            <a:bodyPr wrap="none" rtlCol="0">
              <a:spAutoFit/>
            </a:bodyPr>
            <a:lstStyle/>
            <a:p>
              <a:pPr algn="l"/>
              <a:r>
                <a:rPr lang="en-US" sz="322" spc="0" baseline="0">
                  <a:solidFill>
                    <a:srgbClr val="000000"/>
                  </a:solidFill>
                  <a:latin typeface="Arial"/>
                  <a:cs typeface="Arial"/>
                  <a:sym typeface="Arial"/>
                  <a:rtl val="0"/>
                </a:rPr>
                <a:t>ADPC</a:t>
              </a:r>
            </a:p>
          </p:txBody>
        </p:sp>
        <p:sp>
          <p:nvSpPr>
            <p:cNvPr id="99" name="Freeform: Shape 98">
              <a:extLst>
                <a:ext uri="{FF2B5EF4-FFF2-40B4-BE49-F238E27FC236}">
                  <a16:creationId xmlns:a16="http://schemas.microsoft.com/office/drawing/2014/main" id="{7AF36E9C-0115-3E52-BFC7-AFCE7238E090}"/>
                </a:ext>
              </a:extLst>
            </p:cNvPr>
            <p:cNvSpPr/>
            <p:nvPr/>
          </p:nvSpPr>
          <p:spPr>
            <a:xfrm>
              <a:off x="2149540" y="1503268"/>
              <a:ext cx="57549" cy="3147"/>
            </a:xfrm>
            <a:custGeom>
              <a:avLst/>
              <a:gdLst>
                <a:gd name="connsiteX0" fmla="*/ 0 w 57549"/>
                <a:gd name="connsiteY0" fmla="*/ 0 h 3147"/>
                <a:gd name="connsiteX1" fmla="*/ 57550 w 57549"/>
                <a:gd name="connsiteY1" fmla="*/ 0 h 3147"/>
              </a:gdLst>
              <a:ahLst/>
              <a:cxnLst>
                <a:cxn ang="0">
                  <a:pos x="connsiteX0" y="connsiteY0"/>
                </a:cxn>
                <a:cxn ang="0">
                  <a:pos x="connsiteX1" y="connsiteY1"/>
                </a:cxn>
              </a:cxnLst>
              <a:rect l="l" t="t" r="r" b="b"/>
              <a:pathLst>
                <a:path w="57549" h="3147">
                  <a:moveTo>
                    <a:pt x="0" y="0"/>
                  </a:moveTo>
                  <a:lnTo>
                    <a:pt x="57550" y="0"/>
                  </a:lnTo>
                </a:path>
              </a:pathLst>
            </a:custGeom>
            <a:ln w="12551" cap="flat">
              <a:solidFill>
                <a:srgbClr val="D95319"/>
              </a:solidFill>
              <a:prstDash val="solid"/>
              <a:round/>
            </a:ln>
          </p:spPr>
          <p:txBody>
            <a:bodyPr rtlCol="0" anchor="ctr"/>
            <a:lstStyle/>
            <a:p>
              <a:endParaRPr lang="en-US"/>
            </a:p>
          </p:txBody>
        </p:sp>
        <p:sp>
          <p:nvSpPr>
            <p:cNvPr id="100" name="TextBox 99">
              <a:extLst>
                <a:ext uri="{FF2B5EF4-FFF2-40B4-BE49-F238E27FC236}">
                  <a16:creationId xmlns:a16="http://schemas.microsoft.com/office/drawing/2014/main" id="{4C9779D7-B051-9E01-16AE-CCEC5F43E634}"/>
                </a:ext>
              </a:extLst>
            </p:cNvPr>
            <p:cNvSpPr txBox="1"/>
            <p:nvPr/>
          </p:nvSpPr>
          <p:spPr>
            <a:xfrm>
              <a:off x="2144424" y="1437091"/>
              <a:ext cx="318209" cy="138648"/>
            </a:xfrm>
            <a:prstGeom prst="rect">
              <a:avLst/>
            </a:prstGeom>
            <a:noFill/>
          </p:spPr>
          <p:txBody>
            <a:bodyPr wrap="none" rtlCol="0">
              <a:spAutoFit/>
            </a:bodyPr>
            <a:lstStyle/>
            <a:p>
              <a:pPr algn="l"/>
              <a:r>
                <a:rPr lang="en-US" sz="322" spc="0" baseline="0">
                  <a:solidFill>
                    <a:srgbClr val="000000"/>
                  </a:solidFill>
                  <a:latin typeface="Arial"/>
                  <a:cs typeface="Arial"/>
                  <a:sym typeface="Arial"/>
                  <a:rtl val="0"/>
                </a:rPr>
                <a:t>L-Curve</a:t>
              </a:r>
            </a:p>
          </p:txBody>
        </p:sp>
      </p:grpSp>
      <p:grpSp>
        <p:nvGrpSpPr>
          <p:cNvPr id="101" name="Graphic 16">
            <a:extLst>
              <a:ext uri="{FF2B5EF4-FFF2-40B4-BE49-F238E27FC236}">
                <a16:creationId xmlns:a16="http://schemas.microsoft.com/office/drawing/2014/main" id="{CB102089-1BA3-5801-8B82-8B38F4D3C239}"/>
              </a:ext>
            </a:extLst>
          </p:cNvPr>
          <p:cNvGrpSpPr/>
          <p:nvPr/>
        </p:nvGrpSpPr>
        <p:grpSpPr>
          <a:xfrm>
            <a:off x="4463193" y="180438"/>
            <a:ext cx="2880000" cy="2880000"/>
            <a:chOff x="2636208" y="52912"/>
            <a:chExt cx="2904745" cy="2904745"/>
          </a:xfrm>
        </p:grpSpPr>
        <p:sp>
          <p:nvSpPr>
            <p:cNvPr id="102" name="Freeform: Shape 101">
              <a:extLst>
                <a:ext uri="{FF2B5EF4-FFF2-40B4-BE49-F238E27FC236}">
                  <a16:creationId xmlns:a16="http://schemas.microsoft.com/office/drawing/2014/main" id="{D8AA066E-3351-C595-A472-059DFE59B3C7}"/>
                </a:ext>
              </a:extLst>
            </p:cNvPr>
            <p:cNvSpPr/>
            <p:nvPr/>
          </p:nvSpPr>
          <p:spPr>
            <a:xfrm>
              <a:off x="2636208" y="52912"/>
              <a:ext cx="2904745" cy="2904745"/>
            </a:xfrm>
            <a:custGeom>
              <a:avLst/>
              <a:gdLst>
                <a:gd name="connsiteX0" fmla="*/ 0 w 2904745"/>
                <a:gd name="connsiteY0" fmla="*/ 0 h 2904745"/>
                <a:gd name="connsiteX1" fmla="*/ 2904745 w 2904745"/>
                <a:gd name="connsiteY1" fmla="*/ 0 h 2904745"/>
                <a:gd name="connsiteX2" fmla="*/ 2904745 w 2904745"/>
                <a:gd name="connsiteY2" fmla="*/ 2904745 h 2904745"/>
                <a:gd name="connsiteX3" fmla="*/ 0 w 2904745"/>
                <a:gd name="connsiteY3" fmla="*/ 2904745 h 2904745"/>
              </a:gdLst>
              <a:ahLst/>
              <a:cxnLst>
                <a:cxn ang="0">
                  <a:pos x="connsiteX0" y="connsiteY0"/>
                </a:cxn>
                <a:cxn ang="0">
                  <a:pos x="connsiteX1" y="connsiteY1"/>
                </a:cxn>
                <a:cxn ang="0">
                  <a:pos x="connsiteX2" y="connsiteY2"/>
                </a:cxn>
                <a:cxn ang="0">
                  <a:pos x="connsiteX3" y="connsiteY3"/>
                </a:cxn>
              </a:cxnLst>
              <a:rect l="l" t="t" r="r" b="b"/>
              <a:pathLst>
                <a:path w="2904745" h="2904745">
                  <a:moveTo>
                    <a:pt x="0" y="0"/>
                  </a:moveTo>
                  <a:lnTo>
                    <a:pt x="2904745" y="0"/>
                  </a:lnTo>
                  <a:lnTo>
                    <a:pt x="2904745" y="2904745"/>
                  </a:lnTo>
                  <a:lnTo>
                    <a:pt x="0" y="2904745"/>
                  </a:lnTo>
                  <a:close/>
                </a:path>
              </a:pathLst>
            </a:custGeom>
            <a:solidFill>
              <a:srgbClr val="FFFFFF"/>
            </a:solidFill>
            <a:ln w="3407" cap="sq">
              <a:noFill/>
              <a:prstDash val="solid"/>
              <a:miter/>
            </a:ln>
          </p:spPr>
          <p:txBody>
            <a:bodyPr rtlCol="0" anchor="ctr"/>
            <a:lstStyle/>
            <a:p>
              <a:endParaRPr lang="en-US"/>
            </a:p>
          </p:txBody>
        </p:sp>
        <p:grpSp>
          <p:nvGrpSpPr>
            <p:cNvPr id="103" name="Graphic 16">
              <a:extLst>
                <a:ext uri="{FF2B5EF4-FFF2-40B4-BE49-F238E27FC236}">
                  <a16:creationId xmlns:a16="http://schemas.microsoft.com/office/drawing/2014/main" id="{B8B3A614-FA78-1732-CC4E-08DDEE1C7E1B}"/>
                </a:ext>
              </a:extLst>
            </p:cNvPr>
            <p:cNvGrpSpPr/>
            <p:nvPr/>
          </p:nvGrpSpPr>
          <p:grpSpPr>
            <a:xfrm>
              <a:off x="2636208" y="52912"/>
              <a:ext cx="2904745" cy="2904745"/>
              <a:chOff x="2636208" y="52912"/>
              <a:chExt cx="2904745" cy="2904745"/>
            </a:xfrm>
            <a:solidFill>
              <a:srgbClr val="FFFFFF"/>
            </a:solidFill>
          </p:grpSpPr>
          <p:sp>
            <p:nvSpPr>
              <p:cNvPr id="104" name="Freeform: Shape 103">
                <a:extLst>
                  <a:ext uri="{FF2B5EF4-FFF2-40B4-BE49-F238E27FC236}">
                    <a16:creationId xmlns:a16="http://schemas.microsoft.com/office/drawing/2014/main" id="{C564DAC7-7FA8-E3FC-CD11-117A8D5850EF}"/>
                  </a:ext>
                </a:extLst>
              </p:cNvPr>
              <p:cNvSpPr/>
              <p:nvPr/>
            </p:nvSpPr>
            <p:spPr>
              <a:xfrm>
                <a:off x="2636208" y="52912"/>
                <a:ext cx="2904745" cy="2904745"/>
              </a:xfrm>
              <a:custGeom>
                <a:avLst/>
                <a:gdLst>
                  <a:gd name="connsiteX0" fmla="*/ 0 w 2904745"/>
                  <a:gd name="connsiteY0" fmla="*/ 0 h 2904745"/>
                  <a:gd name="connsiteX1" fmla="*/ 2904745 w 2904745"/>
                  <a:gd name="connsiteY1" fmla="*/ 0 h 2904745"/>
                  <a:gd name="connsiteX2" fmla="*/ 2904745 w 2904745"/>
                  <a:gd name="connsiteY2" fmla="*/ 2904745 h 2904745"/>
                  <a:gd name="connsiteX3" fmla="*/ 0 w 2904745"/>
                  <a:gd name="connsiteY3" fmla="*/ 2904745 h 2904745"/>
                </a:gdLst>
                <a:ahLst/>
                <a:cxnLst>
                  <a:cxn ang="0">
                    <a:pos x="connsiteX0" y="connsiteY0"/>
                  </a:cxn>
                  <a:cxn ang="0">
                    <a:pos x="connsiteX1" y="connsiteY1"/>
                  </a:cxn>
                  <a:cxn ang="0">
                    <a:pos x="connsiteX2" y="connsiteY2"/>
                  </a:cxn>
                  <a:cxn ang="0">
                    <a:pos x="connsiteX3" y="connsiteY3"/>
                  </a:cxn>
                </a:cxnLst>
                <a:rect l="l" t="t" r="r" b="b"/>
                <a:pathLst>
                  <a:path w="2904745" h="2904745">
                    <a:moveTo>
                      <a:pt x="0" y="0"/>
                    </a:moveTo>
                    <a:lnTo>
                      <a:pt x="2904745" y="0"/>
                    </a:lnTo>
                    <a:lnTo>
                      <a:pt x="2904745" y="2904745"/>
                    </a:lnTo>
                    <a:lnTo>
                      <a:pt x="0" y="2904745"/>
                    </a:lnTo>
                    <a:close/>
                  </a:path>
                </a:pathLst>
              </a:custGeom>
              <a:solidFill>
                <a:srgbClr val="FFFFFF"/>
              </a:solidFill>
              <a:ln w="3407" cap="sq">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AEA09F1-BD1F-D2AF-9BEC-F5BE52BBE7A3}"/>
                  </a:ext>
                </a:extLst>
              </p:cNvPr>
              <p:cNvSpPr/>
              <p:nvPr/>
            </p:nvSpPr>
            <p:spPr>
              <a:xfrm>
                <a:off x="2906178" y="445906"/>
                <a:ext cx="1947887" cy="2255449"/>
              </a:xfrm>
              <a:custGeom>
                <a:avLst/>
                <a:gdLst>
                  <a:gd name="connsiteX0" fmla="*/ 0 w 1947887"/>
                  <a:gd name="connsiteY0" fmla="*/ 2255449 h 2255449"/>
                  <a:gd name="connsiteX1" fmla="*/ 1947888 w 1947887"/>
                  <a:gd name="connsiteY1" fmla="*/ 2255449 h 2255449"/>
                  <a:gd name="connsiteX2" fmla="*/ 1947888 w 1947887"/>
                  <a:gd name="connsiteY2" fmla="*/ 0 h 2255449"/>
                  <a:gd name="connsiteX3" fmla="*/ 0 w 1947887"/>
                  <a:gd name="connsiteY3" fmla="*/ 0 h 2255449"/>
                </a:gdLst>
                <a:ahLst/>
                <a:cxnLst>
                  <a:cxn ang="0">
                    <a:pos x="connsiteX0" y="connsiteY0"/>
                  </a:cxn>
                  <a:cxn ang="0">
                    <a:pos x="connsiteX1" y="connsiteY1"/>
                  </a:cxn>
                  <a:cxn ang="0">
                    <a:pos x="connsiteX2" y="connsiteY2"/>
                  </a:cxn>
                  <a:cxn ang="0">
                    <a:pos x="connsiteX3" y="connsiteY3"/>
                  </a:cxn>
                </a:cxnLst>
                <a:rect l="l" t="t" r="r" b="b"/>
                <a:pathLst>
                  <a:path w="1947887" h="2255449">
                    <a:moveTo>
                      <a:pt x="0" y="2255449"/>
                    </a:moveTo>
                    <a:lnTo>
                      <a:pt x="1947888" y="2255449"/>
                    </a:lnTo>
                    <a:lnTo>
                      <a:pt x="1947888" y="0"/>
                    </a:lnTo>
                    <a:lnTo>
                      <a:pt x="0" y="0"/>
                    </a:lnTo>
                    <a:close/>
                  </a:path>
                </a:pathLst>
              </a:custGeom>
              <a:solidFill>
                <a:srgbClr val="FFFFFF"/>
              </a:solidFill>
              <a:ln w="3407" cap="sq">
                <a:noFill/>
                <a:prstDash val="solid"/>
                <a:miter/>
              </a:ln>
            </p:spPr>
            <p:txBody>
              <a:bodyPr rtlCol="0" anchor="ctr"/>
              <a:lstStyle/>
              <a:p>
                <a:endParaRPr lang="en-US"/>
              </a:p>
            </p:txBody>
          </p:sp>
        </p:grpSp>
        <p:grpSp>
          <p:nvGrpSpPr>
            <p:cNvPr id="106" name="Graphic 16">
              <a:extLst>
                <a:ext uri="{FF2B5EF4-FFF2-40B4-BE49-F238E27FC236}">
                  <a16:creationId xmlns:a16="http://schemas.microsoft.com/office/drawing/2014/main" id="{CF03D244-E257-544A-0D49-1427BF8C4AEB}"/>
                </a:ext>
              </a:extLst>
            </p:cNvPr>
            <p:cNvGrpSpPr/>
            <p:nvPr/>
          </p:nvGrpSpPr>
          <p:grpSpPr>
            <a:xfrm>
              <a:off x="2906178" y="2678801"/>
              <a:ext cx="1947887" cy="22554"/>
              <a:chOff x="2906178" y="2678801"/>
              <a:chExt cx="1947887" cy="22554"/>
            </a:xfrm>
          </p:grpSpPr>
          <p:sp>
            <p:nvSpPr>
              <p:cNvPr id="107" name="Freeform: Shape 106">
                <a:extLst>
                  <a:ext uri="{FF2B5EF4-FFF2-40B4-BE49-F238E27FC236}">
                    <a16:creationId xmlns:a16="http://schemas.microsoft.com/office/drawing/2014/main" id="{13412FB9-C6C9-6901-7B2B-5AD5A7954849}"/>
                  </a:ext>
                </a:extLst>
              </p:cNvPr>
              <p:cNvSpPr/>
              <p:nvPr/>
            </p:nvSpPr>
            <p:spPr>
              <a:xfrm>
                <a:off x="2906178" y="2701355"/>
                <a:ext cx="1947887" cy="3417"/>
              </a:xfrm>
              <a:custGeom>
                <a:avLst/>
                <a:gdLst>
                  <a:gd name="connsiteX0" fmla="*/ 0 w 1947887"/>
                  <a:gd name="connsiteY0" fmla="*/ 0 h 3417"/>
                  <a:gd name="connsiteX1" fmla="*/ 1947888 w 1947887"/>
                  <a:gd name="connsiteY1" fmla="*/ 0 h 3417"/>
                </a:gdLst>
                <a:ahLst/>
                <a:cxnLst>
                  <a:cxn ang="0">
                    <a:pos x="connsiteX0" y="connsiteY0"/>
                  </a:cxn>
                  <a:cxn ang="0">
                    <a:pos x="connsiteX1" y="connsiteY1"/>
                  </a:cxn>
                </a:cxnLst>
                <a:rect l="l" t="t" r="r" b="b"/>
                <a:pathLst>
                  <a:path w="1947887" h="3417">
                    <a:moveTo>
                      <a:pt x="0" y="0"/>
                    </a:moveTo>
                    <a:lnTo>
                      <a:pt x="1947888" y="0"/>
                    </a:lnTo>
                  </a:path>
                </a:pathLst>
              </a:custGeom>
              <a:ln w="2271" cap="sq">
                <a:solidFill>
                  <a:srgbClr val="262626"/>
                </a:solid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E3D7AED2-47A6-AE6E-315E-B7B97AEBA1C7}"/>
                  </a:ext>
                </a:extLst>
              </p:cNvPr>
              <p:cNvSpPr/>
              <p:nvPr/>
            </p:nvSpPr>
            <p:spPr>
              <a:xfrm>
                <a:off x="3557090" y="2678801"/>
                <a:ext cx="3417" cy="22554"/>
              </a:xfrm>
              <a:custGeom>
                <a:avLst/>
                <a:gdLst>
                  <a:gd name="connsiteX0" fmla="*/ 0 w 3417"/>
                  <a:gd name="connsiteY0" fmla="*/ 22554 h 22554"/>
                  <a:gd name="connsiteX1" fmla="*/ 0 w 3417"/>
                  <a:gd name="connsiteY1" fmla="*/ 0 h 22554"/>
                </a:gdLst>
                <a:ahLst/>
                <a:cxnLst>
                  <a:cxn ang="0">
                    <a:pos x="connsiteX0" y="connsiteY0"/>
                  </a:cxn>
                  <a:cxn ang="0">
                    <a:pos x="connsiteX1" y="connsiteY1"/>
                  </a:cxn>
                </a:cxnLst>
                <a:rect l="l" t="t" r="r" b="b"/>
                <a:pathLst>
                  <a:path w="3417" h="22554">
                    <a:moveTo>
                      <a:pt x="0" y="22554"/>
                    </a:moveTo>
                    <a:lnTo>
                      <a:pt x="0" y="0"/>
                    </a:lnTo>
                  </a:path>
                </a:pathLst>
              </a:custGeom>
              <a:ln w="2271" cap="sq">
                <a:solidFill>
                  <a:srgbClr val="262626"/>
                </a:solidFill>
                <a:prstDash val="solid"/>
                <a:round/>
              </a:ln>
            </p:spPr>
            <p:txBody>
              <a:bodyPr rtlCol="0" anchor="ctr"/>
              <a:lstStyle/>
              <a:p>
                <a:endParaRPr lang="en-US"/>
              </a:p>
            </p:txBody>
          </p:sp>
          <p:sp>
            <p:nvSpPr>
              <p:cNvPr id="109" name="Freeform: Shape 108">
                <a:extLst>
                  <a:ext uri="{FF2B5EF4-FFF2-40B4-BE49-F238E27FC236}">
                    <a16:creationId xmlns:a16="http://schemas.microsoft.com/office/drawing/2014/main" id="{03954FFF-797F-D661-ABC6-A35EB16EF9CC}"/>
                  </a:ext>
                </a:extLst>
              </p:cNvPr>
              <p:cNvSpPr/>
              <p:nvPr/>
            </p:nvSpPr>
            <p:spPr>
              <a:xfrm>
                <a:off x="4203153" y="2678801"/>
                <a:ext cx="3417" cy="22554"/>
              </a:xfrm>
              <a:custGeom>
                <a:avLst/>
                <a:gdLst>
                  <a:gd name="connsiteX0" fmla="*/ 0 w 3417"/>
                  <a:gd name="connsiteY0" fmla="*/ 22554 h 22554"/>
                  <a:gd name="connsiteX1" fmla="*/ 0 w 3417"/>
                  <a:gd name="connsiteY1" fmla="*/ 0 h 22554"/>
                </a:gdLst>
                <a:ahLst/>
                <a:cxnLst>
                  <a:cxn ang="0">
                    <a:pos x="connsiteX0" y="connsiteY0"/>
                  </a:cxn>
                  <a:cxn ang="0">
                    <a:pos x="connsiteX1" y="connsiteY1"/>
                  </a:cxn>
                </a:cxnLst>
                <a:rect l="l" t="t" r="r" b="b"/>
                <a:pathLst>
                  <a:path w="3417" h="22554">
                    <a:moveTo>
                      <a:pt x="0" y="22554"/>
                    </a:moveTo>
                    <a:lnTo>
                      <a:pt x="0" y="0"/>
                    </a:lnTo>
                  </a:path>
                </a:pathLst>
              </a:custGeom>
              <a:ln w="2271" cap="sq">
                <a:solidFill>
                  <a:srgbClr val="262626"/>
                </a:solidFill>
                <a:prstDash val="solid"/>
                <a:round/>
              </a:ln>
            </p:spPr>
            <p:txBody>
              <a:bodyPr rtlCol="0" anchor="ctr"/>
              <a:lstStyle/>
              <a:p>
                <a:endParaRPr lang="en-US"/>
              </a:p>
            </p:txBody>
          </p:sp>
        </p:grpSp>
        <p:sp>
          <p:nvSpPr>
            <p:cNvPr id="110" name="TextBox 109">
              <a:extLst>
                <a:ext uri="{FF2B5EF4-FFF2-40B4-BE49-F238E27FC236}">
                  <a16:creationId xmlns:a16="http://schemas.microsoft.com/office/drawing/2014/main" id="{70F92492-0A54-217F-5C70-C1E7882C2D92}"/>
                </a:ext>
              </a:extLst>
            </p:cNvPr>
            <p:cNvSpPr txBox="1"/>
            <p:nvPr/>
          </p:nvSpPr>
          <p:spPr>
            <a:xfrm>
              <a:off x="3431477" y="2680695"/>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CC</a:t>
              </a:r>
            </a:p>
          </p:txBody>
        </p:sp>
        <p:sp>
          <p:nvSpPr>
            <p:cNvPr id="111" name="TextBox 110">
              <a:extLst>
                <a:ext uri="{FF2B5EF4-FFF2-40B4-BE49-F238E27FC236}">
                  <a16:creationId xmlns:a16="http://schemas.microsoft.com/office/drawing/2014/main" id="{816040B7-FA23-2A4C-C6CA-D61189B1A217}"/>
                </a:ext>
              </a:extLst>
            </p:cNvPr>
            <p:cNvSpPr txBox="1"/>
            <p:nvPr/>
          </p:nvSpPr>
          <p:spPr>
            <a:xfrm>
              <a:off x="4079249" y="2680695"/>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RE</a:t>
              </a:r>
            </a:p>
          </p:txBody>
        </p:sp>
        <p:sp>
          <p:nvSpPr>
            <p:cNvPr id="112" name="TextBox 111">
              <a:extLst>
                <a:ext uri="{FF2B5EF4-FFF2-40B4-BE49-F238E27FC236}">
                  <a16:creationId xmlns:a16="http://schemas.microsoft.com/office/drawing/2014/main" id="{FADC0E11-C270-1365-6CD9-3D78D4C4A1CF}"/>
                </a:ext>
              </a:extLst>
            </p:cNvPr>
            <p:cNvSpPr txBox="1"/>
            <p:nvPr/>
          </p:nvSpPr>
          <p:spPr>
            <a:xfrm>
              <a:off x="3715209" y="2743349"/>
              <a:ext cx="329825"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Metrics</a:t>
              </a:r>
            </a:p>
          </p:txBody>
        </p:sp>
        <p:grpSp>
          <p:nvGrpSpPr>
            <p:cNvPr id="113" name="Graphic 16">
              <a:extLst>
                <a:ext uri="{FF2B5EF4-FFF2-40B4-BE49-F238E27FC236}">
                  <a16:creationId xmlns:a16="http://schemas.microsoft.com/office/drawing/2014/main" id="{BC15D110-C572-13B1-5202-4EC36AD421E3}"/>
                </a:ext>
              </a:extLst>
            </p:cNvPr>
            <p:cNvGrpSpPr/>
            <p:nvPr/>
          </p:nvGrpSpPr>
          <p:grpSpPr>
            <a:xfrm>
              <a:off x="2906178" y="445906"/>
              <a:ext cx="22554" cy="2255449"/>
              <a:chOff x="2906178" y="445906"/>
              <a:chExt cx="22554" cy="2255449"/>
            </a:xfrm>
          </p:grpSpPr>
          <p:sp>
            <p:nvSpPr>
              <p:cNvPr id="114" name="Freeform: Shape 113">
                <a:extLst>
                  <a:ext uri="{FF2B5EF4-FFF2-40B4-BE49-F238E27FC236}">
                    <a16:creationId xmlns:a16="http://schemas.microsoft.com/office/drawing/2014/main" id="{CC74FE28-4D16-F937-4556-642216BC32D5}"/>
                  </a:ext>
                </a:extLst>
              </p:cNvPr>
              <p:cNvSpPr/>
              <p:nvPr/>
            </p:nvSpPr>
            <p:spPr>
              <a:xfrm>
                <a:off x="2906178" y="445906"/>
                <a:ext cx="3417" cy="2255449"/>
              </a:xfrm>
              <a:custGeom>
                <a:avLst/>
                <a:gdLst>
                  <a:gd name="connsiteX0" fmla="*/ 0 w 3417"/>
                  <a:gd name="connsiteY0" fmla="*/ 2255449 h 2255449"/>
                  <a:gd name="connsiteX1" fmla="*/ 0 w 3417"/>
                  <a:gd name="connsiteY1" fmla="*/ 0 h 2255449"/>
                </a:gdLst>
                <a:ahLst/>
                <a:cxnLst>
                  <a:cxn ang="0">
                    <a:pos x="connsiteX0" y="connsiteY0"/>
                  </a:cxn>
                  <a:cxn ang="0">
                    <a:pos x="connsiteX1" y="connsiteY1"/>
                  </a:cxn>
                </a:cxnLst>
                <a:rect l="l" t="t" r="r" b="b"/>
                <a:pathLst>
                  <a:path w="3417" h="2255449">
                    <a:moveTo>
                      <a:pt x="0" y="2255449"/>
                    </a:moveTo>
                    <a:lnTo>
                      <a:pt x="0" y="0"/>
                    </a:lnTo>
                  </a:path>
                </a:pathLst>
              </a:custGeom>
              <a:ln w="2271" cap="sq">
                <a:solidFill>
                  <a:srgbClr val="262626"/>
                </a:solidFill>
                <a:prstDash val="solid"/>
                <a:round/>
              </a:ln>
            </p:spPr>
            <p:txBody>
              <a:bodyPr rtlCol="0" anchor="ctr"/>
              <a:lstStyle/>
              <a:p>
                <a:endParaRPr lang="en-US"/>
              </a:p>
            </p:txBody>
          </p:sp>
          <p:sp>
            <p:nvSpPr>
              <p:cNvPr id="115" name="Freeform: Shape 114">
                <a:extLst>
                  <a:ext uri="{FF2B5EF4-FFF2-40B4-BE49-F238E27FC236}">
                    <a16:creationId xmlns:a16="http://schemas.microsoft.com/office/drawing/2014/main" id="{56CA98AB-7BAF-B031-91C9-2C347E532D71}"/>
                  </a:ext>
                </a:extLst>
              </p:cNvPr>
              <p:cNvSpPr/>
              <p:nvPr/>
            </p:nvSpPr>
            <p:spPr>
              <a:xfrm>
                <a:off x="2906178" y="2448506"/>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875F779A-5543-B1AD-A8B2-0AD08AFB6D8E}"/>
                  </a:ext>
                </a:extLst>
              </p:cNvPr>
              <p:cNvSpPr/>
              <p:nvPr/>
            </p:nvSpPr>
            <p:spPr>
              <a:xfrm>
                <a:off x="2906178" y="2130911"/>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sp>
            <p:nvSpPr>
              <p:cNvPr id="117" name="Freeform: Shape 116">
                <a:extLst>
                  <a:ext uri="{FF2B5EF4-FFF2-40B4-BE49-F238E27FC236}">
                    <a16:creationId xmlns:a16="http://schemas.microsoft.com/office/drawing/2014/main" id="{DD841867-A7D4-CA55-9876-6BF707AB8ACE}"/>
                  </a:ext>
                </a:extLst>
              </p:cNvPr>
              <p:cNvSpPr/>
              <p:nvPr/>
            </p:nvSpPr>
            <p:spPr>
              <a:xfrm>
                <a:off x="2906178" y="1813320"/>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sp>
            <p:nvSpPr>
              <p:cNvPr id="118" name="Freeform: Shape 117">
                <a:extLst>
                  <a:ext uri="{FF2B5EF4-FFF2-40B4-BE49-F238E27FC236}">
                    <a16:creationId xmlns:a16="http://schemas.microsoft.com/office/drawing/2014/main" id="{CBB141F3-4950-26D7-8176-7DB62185A32B}"/>
                  </a:ext>
                </a:extLst>
              </p:cNvPr>
              <p:cNvSpPr/>
              <p:nvPr/>
            </p:nvSpPr>
            <p:spPr>
              <a:xfrm>
                <a:off x="2906178" y="1495729"/>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sp>
            <p:nvSpPr>
              <p:cNvPr id="119" name="Freeform: Shape 118">
                <a:extLst>
                  <a:ext uri="{FF2B5EF4-FFF2-40B4-BE49-F238E27FC236}">
                    <a16:creationId xmlns:a16="http://schemas.microsoft.com/office/drawing/2014/main" id="{E2B689D3-32A6-0C8B-CD65-BDBB6F1813C9}"/>
                  </a:ext>
                </a:extLst>
              </p:cNvPr>
              <p:cNvSpPr/>
              <p:nvPr/>
            </p:nvSpPr>
            <p:spPr>
              <a:xfrm>
                <a:off x="2906178" y="1178138"/>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sp>
            <p:nvSpPr>
              <p:cNvPr id="120" name="Freeform: Shape 119">
                <a:extLst>
                  <a:ext uri="{FF2B5EF4-FFF2-40B4-BE49-F238E27FC236}">
                    <a16:creationId xmlns:a16="http://schemas.microsoft.com/office/drawing/2014/main" id="{351CEA6B-1213-6957-3CE9-4C9667689041}"/>
                  </a:ext>
                </a:extLst>
              </p:cNvPr>
              <p:cNvSpPr/>
              <p:nvPr/>
            </p:nvSpPr>
            <p:spPr>
              <a:xfrm>
                <a:off x="2906178" y="860547"/>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sp>
            <p:nvSpPr>
              <p:cNvPr id="121" name="Freeform: Shape 120">
                <a:extLst>
                  <a:ext uri="{FF2B5EF4-FFF2-40B4-BE49-F238E27FC236}">
                    <a16:creationId xmlns:a16="http://schemas.microsoft.com/office/drawing/2014/main" id="{CAE6EBA6-D133-AF4C-440A-4A3DE5DA7DA0}"/>
                  </a:ext>
                </a:extLst>
              </p:cNvPr>
              <p:cNvSpPr/>
              <p:nvPr/>
            </p:nvSpPr>
            <p:spPr>
              <a:xfrm>
                <a:off x="2906178" y="542956"/>
                <a:ext cx="22554" cy="3417"/>
              </a:xfrm>
              <a:custGeom>
                <a:avLst/>
                <a:gdLst>
                  <a:gd name="connsiteX0" fmla="*/ 0 w 22554"/>
                  <a:gd name="connsiteY0" fmla="*/ 0 h 3417"/>
                  <a:gd name="connsiteX1" fmla="*/ 22554 w 22554"/>
                  <a:gd name="connsiteY1" fmla="*/ 0 h 3417"/>
                </a:gdLst>
                <a:ahLst/>
                <a:cxnLst>
                  <a:cxn ang="0">
                    <a:pos x="connsiteX0" y="connsiteY0"/>
                  </a:cxn>
                  <a:cxn ang="0">
                    <a:pos x="connsiteX1" y="connsiteY1"/>
                  </a:cxn>
                </a:cxnLst>
                <a:rect l="l" t="t" r="r" b="b"/>
                <a:pathLst>
                  <a:path w="22554" h="3417">
                    <a:moveTo>
                      <a:pt x="0" y="0"/>
                    </a:moveTo>
                    <a:lnTo>
                      <a:pt x="22554" y="0"/>
                    </a:lnTo>
                  </a:path>
                </a:pathLst>
              </a:custGeom>
              <a:ln w="2271" cap="sq">
                <a:solidFill>
                  <a:srgbClr val="262626"/>
                </a:solidFill>
                <a:prstDash val="solid"/>
                <a:round/>
              </a:ln>
            </p:spPr>
            <p:txBody>
              <a:bodyPr rtlCol="0" anchor="ctr"/>
              <a:lstStyle/>
              <a:p>
                <a:endParaRPr lang="en-US"/>
              </a:p>
            </p:txBody>
          </p:sp>
        </p:grpSp>
        <p:sp>
          <p:nvSpPr>
            <p:cNvPr id="122" name="TextBox 121">
              <a:extLst>
                <a:ext uri="{FF2B5EF4-FFF2-40B4-BE49-F238E27FC236}">
                  <a16:creationId xmlns:a16="http://schemas.microsoft.com/office/drawing/2014/main" id="{D7C4EF22-3CC0-ABE1-A42F-30C48B7D9853}"/>
                </a:ext>
              </a:extLst>
            </p:cNvPr>
            <p:cNvSpPr txBox="1"/>
            <p:nvPr/>
          </p:nvSpPr>
          <p:spPr>
            <a:xfrm>
              <a:off x="2731583" y="2380573"/>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0.4</a:t>
              </a:r>
            </a:p>
          </p:txBody>
        </p:sp>
        <p:sp>
          <p:nvSpPr>
            <p:cNvPr id="123" name="TextBox 122">
              <a:extLst>
                <a:ext uri="{FF2B5EF4-FFF2-40B4-BE49-F238E27FC236}">
                  <a16:creationId xmlns:a16="http://schemas.microsoft.com/office/drawing/2014/main" id="{424DC7EE-93CE-8595-1D52-E8E37331A3DC}"/>
                </a:ext>
              </a:extLst>
            </p:cNvPr>
            <p:cNvSpPr txBox="1"/>
            <p:nvPr/>
          </p:nvSpPr>
          <p:spPr>
            <a:xfrm>
              <a:off x="2731583" y="2062979"/>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0.5</a:t>
              </a:r>
            </a:p>
          </p:txBody>
        </p:sp>
        <p:sp>
          <p:nvSpPr>
            <p:cNvPr id="124" name="TextBox 123">
              <a:extLst>
                <a:ext uri="{FF2B5EF4-FFF2-40B4-BE49-F238E27FC236}">
                  <a16:creationId xmlns:a16="http://schemas.microsoft.com/office/drawing/2014/main" id="{19BF4509-1155-0C03-B4AA-860D6F7662A7}"/>
                </a:ext>
              </a:extLst>
            </p:cNvPr>
            <p:cNvSpPr txBox="1"/>
            <p:nvPr/>
          </p:nvSpPr>
          <p:spPr>
            <a:xfrm>
              <a:off x="2731583" y="1745387"/>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0.6</a:t>
              </a:r>
            </a:p>
          </p:txBody>
        </p:sp>
        <p:sp>
          <p:nvSpPr>
            <p:cNvPr id="125" name="TextBox 124">
              <a:extLst>
                <a:ext uri="{FF2B5EF4-FFF2-40B4-BE49-F238E27FC236}">
                  <a16:creationId xmlns:a16="http://schemas.microsoft.com/office/drawing/2014/main" id="{A76F4D84-4867-6967-F920-2E88B24A9C8B}"/>
                </a:ext>
              </a:extLst>
            </p:cNvPr>
            <p:cNvSpPr txBox="1"/>
            <p:nvPr/>
          </p:nvSpPr>
          <p:spPr>
            <a:xfrm>
              <a:off x="2731583" y="1427796"/>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0.7</a:t>
              </a:r>
            </a:p>
          </p:txBody>
        </p:sp>
        <p:sp>
          <p:nvSpPr>
            <p:cNvPr id="126" name="TextBox 125">
              <a:extLst>
                <a:ext uri="{FF2B5EF4-FFF2-40B4-BE49-F238E27FC236}">
                  <a16:creationId xmlns:a16="http://schemas.microsoft.com/office/drawing/2014/main" id="{3B1E2B2A-5599-317F-F247-B3C5D722FC89}"/>
                </a:ext>
              </a:extLst>
            </p:cNvPr>
            <p:cNvSpPr txBox="1"/>
            <p:nvPr/>
          </p:nvSpPr>
          <p:spPr>
            <a:xfrm>
              <a:off x="2731583" y="1110205"/>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0.8</a:t>
              </a:r>
            </a:p>
          </p:txBody>
        </p:sp>
        <p:sp>
          <p:nvSpPr>
            <p:cNvPr id="127" name="TextBox 126">
              <a:extLst>
                <a:ext uri="{FF2B5EF4-FFF2-40B4-BE49-F238E27FC236}">
                  <a16:creationId xmlns:a16="http://schemas.microsoft.com/office/drawing/2014/main" id="{14BF3C14-C2E8-B047-0DCA-B297AFD2DBFF}"/>
                </a:ext>
              </a:extLst>
            </p:cNvPr>
            <p:cNvSpPr txBox="1"/>
            <p:nvPr/>
          </p:nvSpPr>
          <p:spPr>
            <a:xfrm>
              <a:off x="2731583" y="792614"/>
              <a:ext cx="244392"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0.9</a:t>
              </a:r>
            </a:p>
          </p:txBody>
        </p:sp>
        <p:sp>
          <p:nvSpPr>
            <p:cNvPr id="128" name="TextBox 127">
              <a:extLst>
                <a:ext uri="{FF2B5EF4-FFF2-40B4-BE49-F238E27FC236}">
                  <a16:creationId xmlns:a16="http://schemas.microsoft.com/office/drawing/2014/main" id="{E6EB96CF-4970-0E93-2FE9-364CFCAFB6EB}"/>
                </a:ext>
              </a:extLst>
            </p:cNvPr>
            <p:cNvSpPr txBox="1"/>
            <p:nvPr/>
          </p:nvSpPr>
          <p:spPr>
            <a:xfrm>
              <a:off x="2769173" y="475023"/>
              <a:ext cx="206801"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1</a:t>
              </a:r>
            </a:p>
          </p:txBody>
        </p:sp>
        <p:sp>
          <p:nvSpPr>
            <p:cNvPr id="129" name="TextBox 128">
              <a:extLst>
                <a:ext uri="{FF2B5EF4-FFF2-40B4-BE49-F238E27FC236}">
                  <a16:creationId xmlns:a16="http://schemas.microsoft.com/office/drawing/2014/main" id="{3F7BC32F-16C1-2814-5171-95DBDFA0CD41}"/>
                </a:ext>
              </a:extLst>
            </p:cNvPr>
            <p:cNvSpPr txBox="1"/>
            <p:nvPr/>
          </p:nvSpPr>
          <p:spPr>
            <a:xfrm rot="-5400000">
              <a:off x="2557298" y="1505698"/>
              <a:ext cx="452850" cy="142700"/>
            </a:xfrm>
            <a:prstGeom prst="rect">
              <a:avLst/>
            </a:prstGeom>
            <a:noFill/>
          </p:spPr>
          <p:txBody>
            <a:bodyPr wrap="none" rtlCol="0">
              <a:spAutoFit/>
            </a:bodyPr>
            <a:lstStyle/>
            <a:p>
              <a:pPr algn="l"/>
              <a:r>
                <a:rPr lang="en-US" sz="350" spc="0" baseline="0">
                  <a:solidFill>
                    <a:srgbClr val="262626"/>
                  </a:solidFill>
                  <a:latin typeface="Arial"/>
                  <a:cs typeface="Arial"/>
                  <a:sym typeface="Arial"/>
                  <a:rtl val="0"/>
                </a:rPr>
                <a:t>Metric Values</a:t>
              </a:r>
            </a:p>
          </p:txBody>
        </p:sp>
        <p:sp>
          <p:nvSpPr>
            <p:cNvPr id="130" name="Freeform: Shape 129">
              <a:extLst>
                <a:ext uri="{FF2B5EF4-FFF2-40B4-BE49-F238E27FC236}">
                  <a16:creationId xmlns:a16="http://schemas.microsoft.com/office/drawing/2014/main" id="{9EC5A999-DB7D-D73F-F08C-1D799B489EC9}"/>
                </a:ext>
              </a:extLst>
            </p:cNvPr>
            <p:cNvSpPr/>
            <p:nvPr/>
          </p:nvSpPr>
          <p:spPr>
            <a:xfrm>
              <a:off x="3347118" y="972263"/>
              <a:ext cx="839884" cy="988782"/>
            </a:xfrm>
            <a:custGeom>
              <a:avLst/>
              <a:gdLst>
                <a:gd name="connsiteX0" fmla="*/ 0 w 839884"/>
                <a:gd name="connsiteY0" fmla="*/ 276351 h 988782"/>
                <a:gd name="connsiteX1" fmla="*/ 193818 w 839884"/>
                <a:gd name="connsiteY1" fmla="*/ 276351 h 988782"/>
                <a:gd name="connsiteX2" fmla="*/ 193818 w 839884"/>
                <a:gd name="connsiteY2" fmla="*/ 0 h 988782"/>
                <a:gd name="connsiteX3" fmla="*/ 0 w 839884"/>
                <a:gd name="connsiteY3" fmla="*/ 0 h 988782"/>
                <a:gd name="connsiteX4" fmla="*/ 646067 w 839884"/>
                <a:gd name="connsiteY4" fmla="*/ 988782 h 988782"/>
                <a:gd name="connsiteX5" fmla="*/ 839885 w 839884"/>
                <a:gd name="connsiteY5" fmla="*/ 988782 h 988782"/>
                <a:gd name="connsiteX6" fmla="*/ 839885 w 839884"/>
                <a:gd name="connsiteY6" fmla="*/ 729248 h 988782"/>
                <a:gd name="connsiteX7" fmla="*/ 646067 w 839884"/>
                <a:gd name="connsiteY7" fmla="*/ 729248 h 98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884" h="988782">
                  <a:moveTo>
                    <a:pt x="0" y="276351"/>
                  </a:moveTo>
                  <a:lnTo>
                    <a:pt x="193818" y="276351"/>
                  </a:lnTo>
                  <a:lnTo>
                    <a:pt x="193818" y="0"/>
                  </a:lnTo>
                  <a:lnTo>
                    <a:pt x="0" y="0"/>
                  </a:lnTo>
                  <a:close/>
                  <a:moveTo>
                    <a:pt x="646067" y="988782"/>
                  </a:moveTo>
                  <a:lnTo>
                    <a:pt x="839885" y="988782"/>
                  </a:lnTo>
                  <a:lnTo>
                    <a:pt x="839885" y="729248"/>
                  </a:lnTo>
                  <a:lnTo>
                    <a:pt x="646067" y="729248"/>
                  </a:lnTo>
                  <a:close/>
                </a:path>
              </a:pathLst>
            </a:custGeom>
            <a:solidFill>
              <a:srgbClr val="0072BD"/>
            </a:solidFill>
            <a:ln w="3407" cap="sq">
              <a:noFill/>
              <a:prstDash val="solid"/>
              <a:miter/>
            </a:ln>
          </p:spPr>
          <p:txBody>
            <a:bodyPr rtlCol="0" anchor="ctr"/>
            <a:lstStyle/>
            <a:p>
              <a:endParaRPr lang="en-US"/>
            </a:p>
          </p:txBody>
        </p:sp>
        <p:grpSp>
          <p:nvGrpSpPr>
            <p:cNvPr id="131" name="Graphic 16">
              <a:extLst>
                <a:ext uri="{FF2B5EF4-FFF2-40B4-BE49-F238E27FC236}">
                  <a16:creationId xmlns:a16="http://schemas.microsoft.com/office/drawing/2014/main" id="{077C5F52-A931-63ED-FEA1-2876E1A00C05}"/>
                </a:ext>
              </a:extLst>
            </p:cNvPr>
            <p:cNvGrpSpPr/>
            <p:nvPr/>
          </p:nvGrpSpPr>
          <p:grpSpPr>
            <a:xfrm>
              <a:off x="3347118" y="917237"/>
              <a:ext cx="839884" cy="1155818"/>
              <a:chOff x="3347118" y="917237"/>
              <a:chExt cx="839884" cy="1155818"/>
            </a:xfrm>
            <a:noFill/>
          </p:grpSpPr>
          <p:sp>
            <p:nvSpPr>
              <p:cNvPr id="132" name="Freeform: Shape 131">
                <a:extLst>
                  <a:ext uri="{FF2B5EF4-FFF2-40B4-BE49-F238E27FC236}">
                    <a16:creationId xmlns:a16="http://schemas.microsoft.com/office/drawing/2014/main" id="{3E60E6B6-0EBC-07D0-C954-16D0A61C07D8}"/>
                  </a:ext>
                </a:extLst>
              </p:cNvPr>
              <p:cNvSpPr/>
              <p:nvPr/>
            </p:nvSpPr>
            <p:spPr>
              <a:xfrm>
                <a:off x="3347118" y="972263"/>
                <a:ext cx="193818" cy="276350"/>
              </a:xfrm>
              <a:custGeom>
                <a:avLst/>
                <a:gdLst>
                  <a:gd name="connsiteX0" fmla="*/ 0 w 193818"/>
                  <a:gd name="connsiteY0" fmla="*/ 276351 h 276350"/>
                  <a:gd name="connsiteX1" fmla="*/ 193818 w 193818"/>
                  <a:gd name="connsiteY1" fmla="*/ 276351 h 276350"/>
                  <a:gd name="connsiteX2" fmla="*/ 193818 w 193818"/>
                  <a:gd name="connsiteY2" fmla="*/ 0 h 276350"/>
                  <a:gd name="connsiteX3" fmla="*/ 0 w 193818"/>
                  <a:gd name="connsiteY3" fmla="*/ 0 h 276350"/>
                  <a:gd name="connsiteX4" fmla="*/ 0 w 193818"/>
                  <a:gd name="connsiteY4" fmla="*/ 276351 h 276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8" h="276350">
                    <a:moveTo>
                      <a:pt x="0" y="276351"/>
                    </a:moveTo>
                    <a:lnTo>
                      <a:pt x="193818" y="276351"/>
                    </a:lnTo>
                    <a:lnTo>
                      <a:pt x="193818" y="0"/>
                    </a:lnTo>
                    <a:lnTo>
                      <a:pt x="0" y="0"/>
                    </a:lnTo>
                    <a:lnTo>
                      <a:pt x="0" y="276351"/>
                    </a:lnTo>
                  </a:path>
                </a:pathLst>
              </a:custGeom>
              <a:noFill/>
              <a:ln w="2271" cap="sq">
                <a:solidFill>
                  <a:srgbClr val="000000"/>
                </a:solid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02FCF84-B97B-A204-94D2-15AE83D6850D}"/>
                  </a:ext>
                </a:extLst>
              </p:cNvPr>
              <p:cNvSpPr/>
              <p:nvPr/>
            </p:nvSpPr>
            <p:spPr>
              <a:xfrm>
                <a:off x="3993185" y="1701511"/>
                <a:ext cx="193818" cy="259533"/>
              </a:xfrm>
              <a:custGeom>
                <a:avLst/>
                <a:gdLst>
                  <a:gd name="connsiteX0" fmla="*/ 0 w 193818"/>
                  <a:gd name="connsiteY0" fmla="*/ 259534 h 259533"/>
                  <a:gd name="connsiteX1" fmla="*/ 193818 w 193818"/>
                  <a:gd name="connsiteY1" fmla="*/ 259534 h 259533"/>
                  <a:gd name="connsiteX2" fmla="*/ 193818 w 193818"/>
                  <a:gd name="connsiteY2" fmla="*/ 0 h 259533"/>
                  <a:gd name="connsiteX3" fmla="*/ 0 w 193818"/>
                  <a:gd name="connsiteY3" fmla="*/ 0 h 259533"/>
                  <a:gd name="connsiteX4" fmla="*/ 0 w 193818"/>
                  <a:gd name="connsiteY4" fmla="*/ 259534 h 259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8" h="259533">
                    <a:moveTo>
                      <a:pt x="0" y="259534"/>
                    </a:moveTo>
                    <a:lnTo>
                      <a:pt x="193818" y="259534"/>
                    </a:lnTo>
                    <a:lnTo>
                      <a:pt x="193818" y="0"/>
                    </a:lnTo>
                    <a:lnTo>
                      <a:pt x="0" y="0"/>
                    </a:lnTo>
                    <a:lnTo>
                      <a:pt x="0" y="259534"/>
                    </a:lnTo>
                  </a:path>
                </a:pathLst>
              </a:custGeom>
              <a:noFill/>
              <a:ln w="2271" cap="sq">
                <a:solidFill>
                  <a:srgbClr val="000000"/>
                </a:solid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36D849EC-C7E7-2FEA-FC17-E07080021E46}"/>
                  </a:ext>
                </a:extLst>
              </p:cNvPr>
              <p:cNvSpPr/>
              <p:nvPr/>
            </p:nvSpPr>
            <p:spPr>
              <a:xfrm>
                <a:off x="3347118" y="1094095"/>
                <a:ext cx="193818" cy="3417"/>
              </a:xfrm>
              <a:custGeom>
                <a:avLst/>
                <a:gdLst>
                  <a:gd name="connsiteX0" fmla="*/ 0 w 193818"/>
                  <a:gd name="connsiteY0" fmla="*/ 0 h 3417"/>
                  <a:gd name="connsiteX1" fmla="*/ 193818 w 193818"/>
                  <a:gd name="connsiteY1" fmla="*/ 0 h 3417"/>
                </a:gdLst>
                <a:ahLst/>
                <a:cxnLst>
                  <a:cxn ang="0">
                    <a:pos x="connsiteX0" y="connsiteY0"/>
                  </a:cxn>
                  <a:cxn ang="0">
                    <a:pos x="connsiteX1" y="connsiteY1"/>
                  </a:cxn>
                </a:cxnLst>
                <a:rect l="l" t="t" r="r" b="b"/>
                <a:pathLst>
                  <a:path w="193818" h="3417">
                    <a:moveTo>
                      <a:pt x="0" y="0"/>
                    </a:moveTo>
                    <a:lnTo>
                      <a:pt x="193818" y="0"/>
                    </a:lnTo>
                  </a:path>
                </a:pathLst>
              </a:custGeom>
              <a:ln w="2271" cap="flat">
                <a:solidFill>
                  <a:srgbClr val="000000"/>
                </a:solid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FE14B82F-9C16-1B99-8985-5D6F586E732E}"/>
                  </a:ext>
                </a:extLst>
              </p:cNvPr>
              <p:cNvSpPr/>
              <p:nvPr/>
            </p:nvSpPr>
            <p:spPr>
              <a:xfrm>
                <a:off x="3993185" y="1892633"/>
                <a:ext cx="193818" cy="3417"/>
              </a:xfrm>
              <a:custGeom>
                <a:avLst/>
                <a:gdLst>
                  <a:gd name="connsiteX0" fmla="*/ 0 w 193818"/>
                  <a:gd name="connsiteY0" fmla="*/ 0 h 3417"/>
                  <a:gd name="connsiteX1" fmla="*/ 193818 w 193818"/>
                  <a:gd name="connsiteY1" fmla="*/ 0 h 3417"/>
                </a:gdLst>
                <a:ahLst/>
                <a:cxnLst>
                  <a:cxn ang="0">
                    <a:pos x="connsiteX0" y="connsiteY0"/>
                  </a:cxn>
                  <a:cxn ang="0">
                    <a:pos x="connsiteX1" y="connsiteY1"/>
                  </a:cxn>
                </a:cxnLst>
                <a:rect l="l" t="t" r="r" b="b"/>
                <a:pathLst>
                  <a:path w="193818" h="3417">
                    <a:moveTo>
                      <a:pt x="0" y="0"/>
                    </a:moveTo>
                    <a:lnTo>
                      <a:pt x="193818" y="0"/>
                    </a:lnTo>
                  </a:path>
                </a:pathLst>
              </a:custGeom>
              <a:ln w="2271" cap="flat">
                <a:solidFill>
                  <a:srgbClr val="000000"/>
                </a:solid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8DDAD4F2-00C6-AA74-7B6F-8C33BAE12A45}"/>
                  </a:ext>
                </a:extLst>
              </p:cNvPr>
              <p:cNvSpPr/>
              <p:nvPr/>
            </p:nvSpPr>
            <p:spPr>
              <a:xfrm>
                <a:off x="3444027" y="1248614"/>
                <a:ext cx="3417" cy="101744"/>
              </a:xfrm>
              <a:custGeom>
                <a:avLst/>
                <a:gdLst>
                  <a:gd name="connsiteX0" fmla="*/ 0 w 3417"/>
                  <a:gd name="connsiteY0" fmla="*/ 101745 h 101744"/>
                  <a:gd name="connsiteX1" fmla="*/ 0 w 3417"/>
                  <a:gd name="connsiteY1" fmla="*/ 0 h 101744"/>
                </a:gdLst>
                <a:ahLst/>
                <a:cxnLst>
                  <a:cxn ang="0">
                    <a:pos x="connsiteX0" y="connsiteY0"/>
                  </a:cxn>
                  <a:cxn ang="0">
                    <a:pos x="connsiteX1" y="connsiteY1"/>
                  </a:cxn>
                </a:cxnLst>
                <a:rect l="l" t="t" r="r" b="b"/>
                <a:pathLst>
                  <a:path w="3417" h="101744">
                    <a:moveTo>
                      <a:pt x="0" y="101745"/>
                    </a:moveTo>
                    <a:lnTo>
                      <a:pt x="0" y="0"/>
                    </a:lnTo>
                  </a:path>
                </a:pathLst>
              </a:custGeom>
              <a:ln w="2271" cap="flat">
                <a:solidFill>
                  <a:srgbClr val="000000"/>
                </a:solid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DCBA2594-1A2F-878F-7328-0A5ECE9D9196}"/>
                  </a:ext>
                </a:extLst>
              </p:cNvPr>
              <p:cNvSpPr/>
              <p:nvPr/>
            </p:nvSpPr>
            <p:spPr>
              <a:xfrm>
                <a:off x="4090094" y="1961045"/>
                <a:ext cx="3417" cy="112010"/>
              </a:xfrm>
              <a:custGeom>
                <a:avLst/>
                <a:gdLst>
                  <a:gd name="connsiteX0" fmla="*/ 0 w 3417"/>
                  <a:gd name="connsiteY0" fmla="*/ 112010 h 112010"/>
                  <a:gd name="connsiteX1" fmla="*/ 0 w 3417"/>
                  <a:gd name="connsiteY1" fmla="*/ 0 h 112010"/>
                </a:gdLst>
                <a:ahLst/>
                <a:cxnLst>
                  <a:cxn ang="0">
                    <a:pos x="connsiteX0" y="connsiteY0"/>
                  </a:cxn>
                  <a:cxn ang="0">
                    <a:pos x="connsiteX1" y="connsiteY1"/>
                  </a:cxn>
                </a:cxnLst>
                <a:rect l="l" t="t" r="r" b="b"/>
                <a:pathLst>
                  <a:path w="3417" h="112010">
                    <a:moveTo>
                      <a:pt x="0" y="112010"/>
                    </a:moveTo>
                    <a:lnTo>
                      <a:pt x="0" y="0"/>
                    </a:lnTo>
                  </a:path>
                </a:pathLst>
              </a:custGeom>
              <a:ln w="2271" cap="flat">
                <a:solidFill>
                  <a:srgbClr val="000000"/>
                </a:solidFill>
                <a:prstDash val="solid"/>
                <a:round/>
              </a:ln>
            </p:spPr>
            <p:txBody>
              <a:bodyPr rtlCol="0" anchor="ctr"/>
              <a:lstStyle/>
              <a:p>
                <a:endParaRPr lang="en-US"/>
              </a:p>
            </p:txBody>
          </p:sp>
          <p:sp>
            <p:nvSpPr>
              <p:cNvPr id="138" name="Freeform: Shape 137">
                <a:extLst>
                  <a:ext uri="{FF2B5EF4-FFF2-40B4-BE49-F238E27FC236}">
                    <a16:creationId xmlns:a16="http://schemas.microsoft.com/office/drawing/2014/main" id="{807B92A3-5823-FFD1-4B72-BC19F4ACD9C5}"/>
                  </a:ext>
                </a:extLst>
              </p:cNvPr>
              <p:cNvSpPr/>
              <p:nvPr/>
            </p:nvSpPr>
            <p:spPr>
              <a:xfrm>
                <a:off x="3444027" y="917237"/>
                <a:ext cx="3417" cy="55026"/>
              </a:xfrm>
              <a:custGeom>
                <a:avLst/>
                <a:gdLst>
                  <a:gd name="connsiteX0" fmla="*/ 0 w 3417"/>
                  <a:gd name="connsiteY0" fmla="*/ 55026 h 55026"/>
                  <a:gd name="connsiteX1" fmla="*/ 0 w 3417"/>
                  <a:gd name="connsiteY1" fmla="*/ 0 h 55026"/>
                </a:gdLst>
                <a:ahLst/>
                <a:cxnLst>
                  <a:cxn ang="0">
                    <a:pos x="connsiteX0" y="connsiteY0"/>
                  </a:cxn>
                  <a:cxn ang="0">
                    <a:pos x="connsiteX1" y="connsiteY1"/>
                  </a:cxn>
                </a:cxnLst>
                <a:rect l="l" t="t" r="r" b="b"/>
                <a:pathLst>
                  <a:path w="3417" h="55026">
                    <a:moveTo>
                      <a:pt x="0" y="55026"/>
                    </a:moveTo>
                    <a:lnTo>
                      <a:pt x="0" y="0"/>
                    </a:lnTo>
                  </a:path>
                </a:pathLst>
              </a:custGeom>
              <a:ln w="2271" cap="flat">
                <a:solidFill>
                  <a:srgbClr val="000000"/>
                </a:solidFill>
                <a:prstDash val="solid"/>
                <a:round/>
              </a:ln>
            </p:spPr>
            <p:txBody>
              <a:bodyPr rtlCol="0" anchor="ctr"/>
              <a:lstStyle/>
              <a:p>
                <a:endParaRPr lang="en-US"/>
              </a:p>
            </p:txBody>
          </p:sp>
          <p:sp>
            <p:nvSpPr>
              <p:cNvPr id="139" name="Freeform: Shape 138">
                <a:extLst>
                  <a:ext uri="{FF2B5EF4-FFF2-40B4-BE49-F238E27FC236}">
                    <a16:creationId xmlns:a16="http://schemas.microsoft.com/office/drawing/2014/main" id="{F9025AE6-2CF3-E88E-BC82-14E62354CF1C}"/>
                  </a:ext>
                </a:extLst>
              </p:cNvPr>
              <p:cNvSpPr/>
              <p:nvPr/>
            </p:nvSpPr>
            <p:spPr>
              <a:xfrm>
                <a:off x="4090094" y="1593250"/>
                <a:ext cx="3417" cy="108261"/>
              </a:xfrm>
              <a:custGeom>
                <a:avLst/>
                <a:gdLst>
                  <a:gd name="connsiteX0" fmla="*/ 0 w 3417"/>
                  <a:gd name="connsiteY0" fmla="*/ 108262 h 108261"/>
                  <a:gd name="connsiteX1" fmla="*/ 0 w 3417"/>
                  <a:gd name="connsiteY1" fmla="*/ 0 h 108261"/>
                </a:gdLst>
                <a:ahLst/>
                <a:cxnLst>
                  <a:cxn ang="0">
                    <a:pos x="connsiteX0" y="connsiteY0"/>
                  </a:cxn>
                  <a:cxn ang="0">
                    <a:pos x="connsiteX1" y="connsiteY1"/>
                  </a:cxn>
                </a:cxnLst>
                <a:rect l="l" t="t" r="r" b="b"/>
                <a:pathLst>
                  <a:path w="3417" h="108261">
                    <a:moveTo>
                      <a:pt x="0" y="108262"/>
                    </a:moveTo>
                    <a:lnTo>
                      <a:pt x="0" y="0"/>
                    </a:lnTo>
                  </a:path>
                </a:pathLst>
              </a:custGeom>
              <a:ln w="2271" cap="flat">
                <a:solidFill>
                  <a:srgbClr val="000000"/>
                </a:solidFill>
                <a:prstDash val="solid"/>
                <a:round/>
              </a:ln>
            </p:spPr>
            <p:txBody>
              <a:bodyPr rtlCol="0" anchor="ctr"/>
              <a:lstStyle/>
              <a:p>
                <a:endParaRPr lang="en-US"/>
              </a:p>
            </p:txBody>
          </p:sp>
        </p:grpSp>
        <p:sp>
          <p:nvSpPr>
            <p:cNvPr id="140" name="Freeform: Shape 139">
              <a:extLst>
                <a:ext uri="{FF2B5EF4-FFF2-40B4-BE49-F238E27FC236}">
                  <a16:creationId xmlns:a16="http://schemas.microsoft.com/office/drawing/2014/main" id="{37C33C98-982A-5135-B495-8618B4F874CC}"/>
                </a:ext>
              </a:extLst>
            </p:cNvPr>
            <p:cNvSpPr/>
            <p:nvPr/>
          </p:nvSpPr>
          <p:spPr>
            <a:xfrm>
              <a:off x="3573241" y="1096662"/>
              <a:ext cx="839884" cy="705087"/>
            </a:xfrm>
            <a:custGeom>
              <a:avLst/>
              <a:gdLst>
                <a:gd name="connsiteX0" fmla="*/ 0 w 839884"/>
                <a:gd name="connsiteY0" fmla="*/ 74290 h 705087"/>
                <a:gd name="connsiteX1" fmla="*/ 193818 w 839884"/>
                <a:gd name="connsiteY1" fmla="*/ 74290 h 705087"/>
                <a:gd name="connsiteX2" fmla="*/ 193818 w 839884"/>
                <a:gd name="connsiteY2" fmla="*/ 0 h 705087"/>
                <a:gd name="connsiteX3" fmla="*/ 0 w 839884"/>
                <a:gd name="connsiteY3" fmla="*/ 0 h 705087"/>
                <a:gd name="connsiteX4" fmla="*/ 646067 w 839884"/>
                <a:gd name="connsiteY4" fmla="*/ 705088 h 705087"/>
                <a:gd name="connsiteX5" fmla="*/ 839885 w 839884"/>
                <a:gd name="connsiteY5" fmla="*/ 705088 h 705087"/>
                <a:gd name="connsiteX6" fmla="*/ 839885 w 839884"/>
                <a:gd name="connsiteY6" fmla="*/ 598381 h 705087"/>
                <a:gd name="connsiteX7" fmla="*/ 646067 w 839884"/>
                <a:gd name="connsiteY7" fmla="*/ 598381 h 70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884" h="705087">
                  <a:moveTo>
                    <a:pt x="0" y="74290"/>
                  </a:moveTo>
                  <a:lnTo>
                    <a:pt x="193818" y="74290"/>
                  </a:lnTo>
                  <a:lnTo>
                    <a:pt x="193818" y="0"/>
                  </a:lnTo>
                  <a:lnTo>
                    <a:pt x="0" y="0"/>
                  </a:lnTo>
                  <a:close/>
                  <a:moveTo>
                    <a:pt x="646067" y="705088"/>
                  </a:moveTo>
                  <a:lnTo>
                    <a:pt x="839885" y="705088"/>
                  </a:lnTo>
                  <a:lnTo>
                    <a:pt x="839885" y="598381"/>
                  </a:lnTo>
                  <a:lnTo>
                    <a:pt x="646067" y="598381"/>
                  </a:lnTo>
                  <a:close/>
                </a:path>
              </a:pathLst>
            </a:custGeom>
            <a:solidFill>
              <a:srgbClr val="D95319"/>
            </a:solidFill>
            <a:ln w="3407" cap="sq">
              <a:noFill/>
              <a:prstDash val="solid"/>
              <a:miter/>
            </a:ln>
          </p:spPr>
          <p:txBody>
            <a:bodyPr rtlCol="0" anchor="ctr"/>
            <a:lstStyle/>
            <a:p>
              <a:endParaRPr lang="en-US"/>
            </a:p>
          </p:txBody>
        </p:sp>
        <p:grpSp>
          <p:nvGrpSpPr>
            <p:cNvPr id="141" name="Graphic 16">
              <a:extLst>
                <a:ext uri="{FF2B5EF4-FFF2-40B4-BE49-F238E27FC236}">
                  <a16:creationId xmlns:a16="http://schemas.microsoft.com/office/drawing/2014/main" id="{E1DF25BF-97B1-BB65-F6D0-B48000DE4A90}"/>
                </a:ext>
              </a:extLst>
            </p:cNvPr>
            <p:cNvGrpSpPr/>
            <p:nvPr/>
          </p:nvGrpSpPr>
          <p:grpSpPr>
            <a:xfrm>
              <a:off x="3573241" y="1061097"/>
              <a:ext cx="839884" cy="831833"/>
              <a:chOff x="3573241" y="1061097"/>
              <a:chExt cx="839884" cy="831833"/>
            </a:xfrm>
            <a:noFill/>
          </p:grpSpPr>
          <p:sp>
            <p:nvSpPr>
              <p:cNvPr id="142" name="Freeform: Shape 141">
                <a:extLst>
                  <a:ext uri="{FF2B5EF4-FFF2-40B4-BE49-F238E27FC236}">
                    <a16:creationId xmlns:a16="http://schemas.microsoft.com/office/drawing/2014/main" id="{3FAF4BB7-17ED-F24F-F3C4-5CD0F06BF607}"/>
                  </a:ext>
                </a:extLst>
              </p:cNvPr>
              <p:cNvSpPr/>
              <p:nvPr/>
            </p:nvSpPr>
            <p:spPr>
              <a:xfrm>
                <a:off x="3573241" y="1096662"/>
                <a:ext cx="193818" cy="74289"/>
              </a:xfrm>
              <a:custGeom>
                <a:avLst/>
                <a:gdLst>
                  <a:gd name="connsiteX0" fmla="*/ 0 w 193818"/>
                  <a:gd name="connsiteY0" fmla="*/ 74290 h 74289"/>
                  <a:gd name="connsiteX1" fmla="*/ 193818 w 193818"/>
                  <a:gd name="connsiteY1" fmla="*/ 74290 h 74289"/>
                  <a:gd name="connsiteX2" fmla="*/ 193818 w 193818"/>
                  <a:gd name="connsiteY2" fmla="*/ 0 h 74289"/>
                  <a:gd name="connsiteX3" fmla="*/ 0 w 193818"/>
                  <a:gd name="connsiteY3" fmla="*/ 0 h 74289"/>
                  <a:gd name="connsiteX4" fmla="*/ 0 w 193818"/>
                  <a:gd name="connsiteY4" fmla="*/ 74290 h 74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8" h="74289">
                    <a:moveTo>
                      <a:pt x="0" y="74290"/>
                    </a:moveTo>
                    <a:lnTo>
                      <a:pt x="193818" y="74290"/>
                    </a:lnTo>
                    <a:lnTo>
                      <a:pt x="193818" y="0"/>
                    </a:lnTo>
                    <a:lnTo>
                      <a:pt x="0" y="0"/>
                    </a:lnTo>
                    <a:lnTo>
                      <a:pt x="0" y="74290"/>
                    </a:lnTo>
                  </a:path>
                </a:pathLst>
              </a:custGeom>
              <a:noFill/>
              <a:ln w="2271" cap="sq">
                <a:solidFill>
                  <a:srgbClr val="000000"/>
                </a:solid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2C21D571-0F67-BFD9-B063-ED000F89E0A7}"/>
                  </a:ext>
                </a:extLst>
              </p:cNvPr>
              <p:cNvSpPr/>
              <p:nvPr/>
            </p:nvSpPr>
            <p:spPr>
              <a:xfrm>
                <a:off x="4219307" y="1695042"/>
                <a:ext cx="193818" cy="106706"/>
              </a:xfrm>
              <a:custGeom>
                <a:avLst/>
                <a:gdLst>
                  <a:gd name="connsiteX0" fmla="*/ 0 w 193818"/>
                  <a:gd name="connsiteY0" fmla="*/ 106707 h 106706"/>
                  <a:gd name="connsiteX1" fmla="*/ 193818 w 193818"/>
                  <a:gd name="connsiteY1" fmla="*/ 106707 h 106706"/>
                  <a:gd name="connsiteX2" fmla="*/ 193818 w 193818"/>
                  <a:gd name="connsiteY2" fmla="*/ 0 h 106706"/>
                  <a:gd name="connsiteX3" fmla="*/ 0 w 193818"/>
                  <a:gd name="connsiteY3" fmla="*/ 0 h 106706"/>
                  <a:gd name="connsiteX4" fmla="*/ 0 w 193818"/>
                  <a:gd name="connsiteY4" fmla="*/ 106707 h 106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8" h="106706">
                    <a:moveTo>
                      <a:pt x="0" y="106707"/>
                    </a:moveTo>
                    <a:lnTo>
                      <a:pt x="193818" y="106707"/>
                    </a:lnTo>
                    <a:lnTo>
                      <a:pt x="193818" y="0"/>
                    </a:lnTo>
                    <a:lnTo>
                      <a:pt x="0" y="0"/>
                    </a:lnTo>
                    <a:lnTo>
                      <a:pt x="0" y="106707"/>
                    </a:lnTo>
                  </a:path>
                </a:pathLst>
              </a:custGeom>
              <a:noFill/>
              <a:ln w="2271" cap="sq">
                <a:solidFill>
                  <a:srgbClr val="000000"/>
                </a:solid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EFBAA9EE-9058-02FC-C2BC-3068D8DCFA86}"/>
                  </a:ext>
                </a:extLst>
              </p:cNvPr>
              <p:cNvSpPr/>
              <p:nvPr/>
            </p:nvSpPr>
            <p:spPr>
              <a:xfrm>
                <a:off x="3573241" y="1138203"/>
                <a:ext cx="193818" cy="3417"/>
              </a:xfrm>
              <a:custGeom>
                <a:avLst/>
                <a:gdLst>
                  <a:gd name="connsiteX0" fmla="*/ 0 w 193818"/>
                  <a:gd name="connsiteY0" fmla="*/ 0 h 3417"/>
                  <a:gd name="connsiteX1" fmla="*/ 193818 w 193818"/>
                  <a:gd name="connsiteY1" fmla="*/ 0 h 3417"/>
                </a:gdLst>
                <a:ahLst/>
                <a:cxnLst>
                  <a:cxn ang="0">
                    <a:pos x="connsiteX0" y="connsiteY0"/>
                  </a:cxn>
                  <a:cxn ang="0">
                    <a:pos x="connsiteX1" y="connsiteY1"/>
                  </a:cxn>
                </a:cxnLst>
                <a:rect l="l" t="t" r="r" b="b"/>
                <a:pathLst>
                  <a:path w="193818" h="3417">
                    <a:moveTo>
                      <a:pt x="0" y="0"/>
                    </a:moveTo>
                    <a:lnTo>
                      <a:pt x="193818" y="0"/>
                    </a:lnTo>
                  </a:path>
                </a:pathLst>
              </a:custGeom>
              <a:ln w="2271" cap="flat">
                <a:solidFill>
                  <a:srgbClr val="000000"/>
                </a:solid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01E7CD1F-91C3-1DED-AB83-F076B9234C6F}"/>
                  </a:ext>
                </a:extLst>
              </p:cNvPr>
              <p:cNvSpPr/>
              <p:nvPr/>
            </p:nvSpPr>
            <p:spPr>
              <a:xfrm>
                <a:off x="4219307" y="1755475"/>
                <a:ext cx="193818" cy="3417"/>
              </a:xfrm>
              <a:custGeom>
                <a:avLst/>
                <a:gdLst>
                  <a:gd name="connsiteX0" fmla="*/ 0 w 193818"/>
                  <a:gd name="connsiteY0" fmla="*/ 0 h 3417"/>
                  <a:gd name="connsiteX1" fmla="*/ 193818 w 193818"/>
                  <a:gd name="connsiteY1" fmla="*/ 0 h 3417"/>
                </a:gdLst>
                <a:ahLst/>
                <a:cxnLst>
                  <a:cxn ang="0">
                    <a:pos x="connsiteX0" y="connsiteY0"/>
                  </a:cxn>
                  <a:cxn ang="0">
                    <a:pos x="connsiteX1" y="connsiteY1"/>
                  </a:cxn>
                </a:cxnLst>
                <a:rect l="l" t="t" r="r" b="b"/>
                <a:pathLst>
                  <a:path w="193818" h="3417">
                    <a:moveTo>
                      <a:pt x="0" y="0"/>
                    </a:moveTo>
                    <a:lnTo>
                      <a:pt x="193818" y="0"/>
                    </a:lnTo>
                  </a:path>
                </a:pathLst>
              </a:custGeom>
              <a:ln w="2271" cap="flat">
                <a:solidFill>
                  <a:srgbClr val="000000"/>
                </a:solid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1CA48111-19AA-7F75-BDD3-871BE16BC0BF}"/>
                  </a:ext>
                </a:extLst>
              </p:cNvPr>
              <p:cNvSpPr/>
              <p:nvPr/>
            </p:nvSpPr>
            <p:spPr>
              <a:xfrm>
                <a:off x="3670150" y="1170951"/>
                <a:ext cx="3417" cy="35331"/>
              </a:xfrm>
              <a:custGeom>
                <a:avLst/>
                <a:gdLst>
                  <a:gd name="connsiteX0" fmla="*/ 0 w 3417"/>
                  <a:gd name="connsiteY0" fmla="*/ 35332 h 35331"/>
                  <a:gd name="connsiteX1" fmla="*/ 0 w 3417"/>
                  <a:gd name="connsiteY1" fmla="*/ 0 h 35331"/>
                </a:gdLst>
                <a:ahLst/>
                <a:cxnLst>
                  <a:cxn ang="0">
                    <a:pos x="connsiteX0" y="connsiteY0"/>
                  </a:cxn>
                  <a:cxn ang="0">
                    <a:pos x="connsiteX1" y="connsiteY1"/>
                  </a:cxn>
                </a:cxnLst>
                <a:rect l="l" t="t" r="r" b="b"/>
                <a:pathLst>
                  <a:path w="3417" h="35331">
                    <a:moveTo>
                      <a:pt x="0" y="35332"/>
                    </a:moveTo>
                    <a:lnTo>
                      <a:pt x="0" y="0"/>
                    </a:lnTo>
                  </a:path>
                </a:pathLst>
              </a:custGeom>
              <a:ln w="2271" cap="flat">
                <a:solidFill>
                  <a:srgbClr val="000000"/>
                </a:solidFill>
                <a:prstDash val="solid"/>
                <a:round/>
              </a:ln>
            </p:spPr>
            <p:txBody>
              <a:bodyPr rtlCol="0" anchor="ctr"/>
              <a:lstStyle/>
              <a:p>
                <a:endParaRPr lang="en-US"/>
              </a:p>
            </p:txBody>
          </p:sp>
          <p:sp>
            <p:nvSpPr>
              <p:cNvPr id="147" name="Freeform: Shape 146">
                <a:extLst>
                  <a:ext uri="{FF2B5EF4-FFF2-40B4-BE49-F238E27FC236}">
                    <a16:creationId xmlns:a16="http://schemas.microsoft.com/office/drawing/2014/main" id="{0F83B9A9-D72F-E9A8-1712-8BA68B1D2C5D}"/>
                  </a:ext>
                </a:extLst>
              </p:cNvPr>
              <p:cNvSpPr/>
              <p:nvPr/>
            </p:nvSpPr>
            <p:spPr>
              <a:xfrm>
                <a:off x="4316216" y="1801749"/>
                <a:ext cx="3417" cy="91181"/>
              </a:xfrm>
              <a:custGeom>
                <a:avLst/>
                <a:gdLst>
                  <a:gd name="connsiteX0" fmla="*/ 0 w 3417"/>
                  <a:gd name="connsiteY0" fmla="*/ 91182 h 91181"/>
                  <a:gd name="connsiteX1" fmla="*/ 0 w 3417"/>
                  <a:gd name="connsiteY1" fmla="*/ 0 h 91181"/>
                </a:gdLst>
                <a:ahLst/>
                <a:cxnLst>
                  <a:cxn ang="0">
                    <a:pos x="connsiteX0" y="connsiteY0"/>
                  </a:cxn>
                  <a:cxn ang="0">
                    <a:pos x="connsiteX1" y="connsiteY1"/>
                  </a:cxn>
                </a:cxnLst>
                <a:rect l="l" t="t" r="r" b="b"/>
                <a:pathLst>
                  <a:path w="3417" h="91181">
                    <a:moveTo>
                      <a:pt x="0" y="91182"/>
                    </a:moveTo>
                    <a:lnTo>
                      <a:pt x="0" y="0"/>
                    </a:lnTo>
                  </a:path>
                </a:pathLst>
              </a:custGeom>
              <a:ln w="2271" cap="flat">
                <a:solidFill>
                  <a:srgbClr val="000000"/>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06B85193-98D4-DEB9-9410-A8E5AB6DAEC3}"/>
                  </a:ext>
                </a:extLst>
              </p:cNvPr>
              <p:cNvSpPr/>
              <p:nvPr/>
            </p:nvSpPr>
            <p:spPr>
              <a:xfrm>
                <a:off x="3670150" y="1061097"/>
                <a:ext cx="3417" cy="35560"/>
              </a:xfrm>
              <a:custGeom>
                <a:avLst/>
                <a:gdLst>
                  <a:gd name="connsiteX0" fmla="*/ 0 w 3417"/>
                  <a:gd name="connsiteY0" fmla="*/ 35561 h 35560"/>
                  <a:gd name="connsiteX1" fmla="*/ 0 w 3417"/>
                  <a:gd name="connsiteY1" fmla="*/ 0 h 35560"/>
                </a:gdLst>
                <a:ahLst/>
                <a:cxnLst>
                  <a:cxn ang="0">
                    <a:pos x="connsiteX0" y="connsiteY0"/>
                  </a:cxn>
                  <a:cxn ang="0">
                    <a:pos x="connsiteX1" y="connsiteY1"/>
                  </a:cxn>
                </a:cxnLst>
                <a:rect l="l" t="t" r="r" b="b"/>
                <a:pathLst>
                  <a:path w="3417" h="35560">
                    <a:moveTo>
                      <a:pt x="0" y="35561"/>
                    </a:moveTo>
                    <a:lnTo>
                      <a:pt x="0" y="0"/>
                    </a:lnTo>
                  </a:path>
                </a:pathLst>
              </a:custGeom>
              <a:ln w="2271" cap="flat">
                <a:solidFill>
                  <a:srgbClr val="000000"/>
                </a:solidFill>
                <a:prstDash val="solid"/>
                <a:round/>
              </a:ln>
            </p:spPr>
            <p:txBody>
              <a:bodyPr rtlCol="0" anchor="ctr"/>
              <a:lstStyle/>
              <a:p>
                <a:endParaRPr lang="en-US"/>
              </a:p>
            </p:txBody>
          </p:sp>
          <p:sp>
            <p:nvSpPr>
              <p:cNvPr id="149" name="Freeform: Shape 148">
                <a:extLst>
                  <a:ext uri="{FF2B5EF4-FFF2-40B4-BE49-F238E27FC236}">
                    <a16:creationId xmlns:a16="http://schemas.microsoft.com/office/drawing/2014/main" id="{D0805752-7004-B61F-AF14-1EFFF2D0DF56}"/>
                  </a:ext>
                </a:extLst>
              </p:cNvPr>
              <p:cNvSpPr/>
              <p:nvPr/>
            </p:nvSpPr>
            <p:spPr>
              <a:xfrm>
                <a:off x="4316216" y="1610699"/>
                <a:ext cx="3417" cy="84343"/>
              </a:xfrm>
              <a:custGeom>
                <a:avLst/>
                <a:gdLst>
                  <a:gd name="connsiteX0" fmla="*/ 0 w 3417"/>
                  <a:gd name="connsiteY0" fmla="*/ 84344 h 84343"/>
                  <a:gd name="connsiteX1" fmla="*/ 0 w 3417"/>
                  <a:gd name="connsiteY1" fmla="*/ 0 h 84343"/>
                </a:gdLst>
                <a:ahLst/>
                <a:cxnLst>
                  <a:cxn ang="0">
                    <a:pos x="connsiteX0" y="connsiteY0"/>
                  </a:cxn>
                  <a:cxn ang="0">
                    <a:pos x="connsiteX1" y="connsiteY1"/>
                  </a:cxn>
                </a:cxnLst>
                <a:rect l="l" t="t" r="r" b="b"/>
                <a:pathLst>
                  <a:path w="3417" h="84343">
                    <a:moveTo>
                      <a:pt x="0" y="84344"/>
                    </a:moveTo>
                    <a:lnTo>
                      <a:pt x="0" y="0"/>
                    </a:lnTo>
                  </a:path>
                </a:pathLst>
              </a:custGeom>
              <a:ln w="2271" cap="flat">
                <a:solidFill>
                  <a:srgbClr val="000000"/>
                </a:solidFill>
                <a:prstDash val="solid"/>
                <a:round/>
              </a:ln>
            </p:spPr>
            <p:txBody>
              <a:bodyPr rtlCol="0" anchor="ctr"/>
              <a:lstStyle/>
              <a:p>
                <a:endParaRPr lang="en-US"/>
              </a:p>
            </p:txBody>
          </p:sp>
        </p:grpSp>
        <p:grpSp>
          <p:nvGrpSpPr>
            <p:cNvPr id="150" name="Graphic 16">
              <a:extLst>
                <a:ext uri="{FF2B5EF4-FFF2-40B4-BE49-F238E27FC236}">
                  <a16:creationId xmlns:a16="http://schemas.microsoft.com/office/drawing/2014/main" id="{02992BBF-23CD-5A9A-DE16-AB7AFC2B18C8}"/>
                </a:ext>
              </a:extLst>
            </p:cNvPr>
            <p:cNvGrpSpPr/>
            <p:nvPr/>
          </p:nvGrpSpPr>
          <p:grpSpPr>
            <a:xfrm>
              <a:off x="3656480" y="534757"/>
              <a:ext cx="673405" cy="2077747"/>
              <a:chOff x="3656480" y="534757"/>
              <a:chExt cx="673405" cy="2077747"/>
            </a:xfrm>
            <a:solidFill>
              <a:srgbClr val="D95319"/>
            </a:solidFill>
          </p:grpSpPr>
          <p:sp>
            <p:nvSpPr>
              <p:cNvPr id="151" name="Freeform: Shape 150">
                <a:extLst>
                  <a:ext uri="{FF2B5EF4-FFF2-40B4-BE49-F238E27FC236}">
                    <a16:creationId xmlns:a16="http://schemas.microsoft.com/office/drawing/2014/main" id="{6DABEE5D-D270-C617-E8C0-3A8619A28272}"/>
                  </a:ext>
                </a:extLst>
              </p:cNvPr>
              <p:cNvSpPr/>
              <p:nvPr/>
            </p:nvSpPr>
            <p:spPr>
              <a:xfrm>
                <a:off x="3656480" y="2585166"/>
                <a:ext cx="27338" cy="27338"/>
              </a:xfrm>
              <a:custGeom>
                <a:avLst/>
                <a:gdLst>
                  <a:gd name="connsiteX0" fmla="*/ 27641 w 27338"/>
                  <a:gd name="connsiteY0" fmla="*/ 14414 h 27338"/>
                  <a:gd name="connsiteX1" fmla="*/ 13972 w 27338"/>
                  <a:gd name="connsiteY1" fmla="*/ 28084 h 27338"/>
                  <a:gd name="connsiteX2" fmla="*/ 303 w 27338"/>
                  <a:gd name="connsiteY2" fmla="*/ 14414 h 27338"/>
                  <a:gd name="connsiteX3" fmla="*/ 13972 w 27338"/>
                  <a:gd name="connsiteY3" fmla="*/ 745 h 27338"/>
                  <a:gd name="connsiteX4" fmla="*/ 27641 w 27338"/>
                  <a:gd name="connsiteY4" fmla="*/ 14414 h 27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38" h="27338">
                    <a:moveTo>
                      <a:pt x="27641" y="14414"/>
                    </a:moveTo>
                    <a:cubicBezTo>
                      <a:pt x="27641" y="21964"/>
                      <a:pt x="21521" y="28084"/>
                      <a:pt x="13972" y="28084"/>
                    </a:cubicBezTo>
                    <a:cubicBezTo>
                      <a:pt x="6423" y="28084"/>
                      <a:pt x="303" y="21964"/>
                      <a:pt x="303" y="14414"/>
                    </a:cubicBezTo>
                    <a:cubicBezTo>
                      <a:pt x="303" y="6865"/>
                      <a:pt x="6423" y="745"/>
                      <a:pt x="13972" y="745"/>
                    </a:cubicBezTo>
                    <a:cubicBezTo>
                      <a:pt x="21521" y="745"/>
                      <a:pt x="27641" y="6865"/>
                      <a:pt x="27641" y="14414"/>
                    </a:cubicBezTo>
                    <a:close/>
                  </a:path>
                </a:pathLst>
              </a:custGeom>
              <a:solidFill>
                <a:srgbClr val="D95319"/>
              </a:solidFill>
              <a:ln w="3407" cap="sq">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E1035155-6D70-979B-0624-C5376DDC7C06}"/>
                  </a:ext>
                </a:extLst>
              </p:cNvPr>
              <p:cNvSpPr/>
              <p:nvPr/>
            </p:nvSpPr>
            <p:spPr>
              <a:xfrm>
                <a:off x="4302547" y="534757"/>
                <a:ext cx="27338" cy="27338"/>
              </a:xfrm>
              <a:custGeom>
                <a:avLst/>
                <a:gdLst>
                  <a:gd name="connsiteX0" fmla="*/ 27830 w 27338"/>
                  <a:gd name="connsiteY0" fmla="*/ 13814 h 27338"/>
                  <a:gd name="connsiteX1" fmla="*/ 14161 w 27338"/>
                  <a:gd name="connsiteY1" fmla="*/ 27484 h 27338"/>
                  <a:gd name="connsiteX2" fmla="*/ 492 w 27338"/>
                  <a:gd name="connsiteY2" fmla="*/ 13814 h 27338"/>
                  <a:gd name="connsiteX3" fmla="*/ 14161 w 27338"/>
                  <a:gd name="connsiteY3" fmla="*/ 145 h 27338"/>
                  <a:gd name="connsiteX4" fmla="*/ 27830 w 27338"/>
                  <a:gd name="connsiteY4" fmla="*/ 13814 h 27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38" h="27338">
                    <a:moveTo>
                      <a:pt x="27830" y="13814"/>
                    </a:moveTo>
                    <a:cubicBezTo>
                      <a:pt x="27830" y="21364"/>
                      <a:pt x="21710" y="27484"/>
                      <a:pt x="14161" y="27484"/>
                    </a:cubicBezTo>
                    <a:cubicBezTo>
                      <a:pt x="6612" y="27484"/>
                      <a:pt x="492" y="21364"/>
                      <a:pt x="492" y="13814"/>
                    </a:cubicBezTo>
                    <a:cubicBezTo>
                      <a:pt x="492" y="6265"/>
                      <a:pt x="6612" y="145"/>
                      <a:pt x="14161" y="145"/>
                    </a:cubicBezTo>
                    <a:cubicBezTo>
                      <a:pt x="21710" y="145"/>
                      <a:pt x="27830" y="6265"/>
                      <a:pt x="27830" y="13814"/>
                    </a:cubicBezTo>
                    <a:close/>
                  </a:path>
                </a:pathLst>
              </a:custGeom>
              <a:solidFill>
                <a:srgbClr val="D95319"/>
              </a:solidFill>
              <a:ln w="3407" cap="sq">
                <a:noFill/>
                <a:prstDash val="solid"/>
                <a:miter/>
              </a:ln>
            </p:spPr>
            <p:txBody>
              <a:bodyPr rtlCol="0" anchor="ctr"/>
              <a:lstStyle/>
              <a:p>
                <a:endParaRPr lang="en-US"/>
              </a:p>
            </p:txBody>
          </p:sp>
        </p:grpSp>
        <p:sp>
          <p:nvSpPr>
            <p:cNvPr id="153" name="TextBox 152">
              <a:extLst>
                <a:ext uri="{FF2B5EF4-FFF2-40B4-BE49-F238E27FC236}">
                  <a16:creationId xmlns:a16="http://schemas.microsoft.com/office/drawing/2014/main" id="{AFD47058-C8BA-FA0B-5684-87CBB5558863}"/>
                </a:ext>
              </a:extLst>
            </p:cNvPr>
            <p:cNvSpPr txBox="1"/>
            <p:nvPr/>
          </p:nvSpPr>
          <p:spPr>
            <a:xfrm>
              <a:off x="3079582" y="128507"/>
              <a:ext cx="1635252" cy="163204"/>
            </a:xfrm>
            <a:prstGeom prst="rect">
              <a:avLst/>
            </a:prstGeom>
            <a:noFill/>
          </p:spPr>
          <p:txBody>
            <a:bodyPr wrap="none" rtlCol="0">
              <a:spAutoFit/>
            </a:bodyPr>
            <a:lstStyle/>
            <a:p>
              <a:pPr algn="l"/>
              <a:r>
                <a:rPr lang="en-US" sz="511" b="1" spc="0" baseline="0">
                  <a:solidFill>
                    <a:srgbClr val="000000"/>
                  </a:solidFill>
                  <a:latin typeface="Arial"/>
                  <a:cs typeface="Arial"/>
                  <a:sym typeface="Arial"/>
                  <a:rtl val="0"/>
                </a:rPr>
                <a:t>ADPC vs L-Curve Results for ADPC Ratio: 12.5</a:t>
              </a:r>
            </a:p>
          </p:txBody>
        </p:sp>
        <p:sp>
          <p:nvSpPr>
            <p:cNvPr id="154" name="TextBox 153">
              <a:extLst>
                <a:ext uri="{FF2B5EF4-FFF2-40B4-BE49-F238E27FC236}">
                  <a16:creationId xmlns:a16="http://schemas.microsoft.com/office/drawing/2014/main" id="{CC4AD2F4-860C-52B2-989C-F01962E68156}"/>
                </a:ext>
              </a:extLst>
            </p:cNvPr>
            <p:cNvSpPr txBox="1"/>
            <p:nvPr/>
          </p:nvSpPr>
          <p:spPr>
            <a:xfrm>
              <a:off x="3226528" y="210524"/>
              <a:ext cx="1344778" cy="163204"/>
            </a:xfrm>
            <a:prstGeom prst="rect">
              <a:avLst/>
            </a:prstGeom>
            <a:noFill/>
          </p:spPr>
          <p:txBody>
            <a:bodyPr wrap="none" rtlCol="0">
              <a:spAutoFit/>
            </a:bodyPr>
            <a:lstStyle/>
            <a:p>
              <a:pPr algn="l"/>
              <a:r>
                <a:rPr lang="en-US" sz="511" b="1" spc="0" baseline="0">
                  <a:solidFill>
                    <a:srgbClr val="000000"/>
                  </a:solidFill>
                  <a:latin typeface="Arial"/>
                  <a:cs typeface="Arial"/>
                  <a:sym typeface="Arial"/>
                  <a:rtl val="0"/>
                </a:rPr>
                <a:t>Simulations run on 16 different beats</a:t>
              </a:r>
            </a:p>
          </p:txBody>
        </p:sp>
        <p:sp>
          <p:nvSpPr>
            <p:cNvPr id="155" name="TextBox 154">
              <a:extLst>
                <a:ext uri="{FF2B5EF4-FFF2-40B4-BE49-F238E27FC236}">
                  <a16:creationId xmlns:a16="http://schemas.microsoft.com/office/drawing/2014/main" id="{2D5A1514-9E42-5433-B4C0-5273A5CCEE60}"/>
                </a:ext>
              </a:extLst>
            </p:cNvPr>
            <p:cNvSpPr txBox="1"/>
            <p:nvPr/>
          </p:nvSpPr>
          <p:spPr>
            <a:xfrm>
              <a:off x="4878816" y="1314163"/>
              <a:ext cx="572457" cy="149534"/>
            </a:xfrm>
            <a:prstGeom prst="rect">
              <a:avLst/>
            </a:prstGeom>
            <a:noFill/>
          </p:spPr>
          <p:txBody>
            <a:bodyPr wrap="none" rtlCol="0">
              <a:spAutoFit/>
            </a:bodyPr>
            <a:lstStyle/>
            <a:p>
              <a:pPr algn="l"/>
              <a:r>
                <a:rPr lang="en-US" sz="430" b="1" spc="0" baseline="0">
                  <a:solidFill>
                    <a:srgbClr val="000000"/>
                  </a:solidFill>
                  <a:latin typeface="Arial"/>
                  <a:cs typeface="Arial"/>
                  <a:sym typeface="Arial"/>
                  <a:rtl val="0"/>
                </a:rPr>
                <a:t>Method Names</a:t>
              </a:r>
            </a:p>
          </p:txBody>
        </p:sp>
        <p:sp>
          <p:nvSpPr>
            <p:cNvPr id="156" name="Freeform: Shape 155">
              <a:extLst>
                <a:ext uri="{FF2B5EF4-FFF2-40B4-BE49-F238E27FC236}">
                  <a16:creationId xmlns:a16="http://schemas.microsoft.com/office/drawing/2014/main" id="{5209C52F-2C36-4584-8BAA-161C6724D570}"/>
                </a:ext>
              </a:extLst>
            </p:cNvPr>
            <p:cNvSpPr/>
            <p:nvPr/>
          </p:nvSpPr>
          <p:spPr>
            <a:xfrm>
              <a:off x="4970256" y="1506080"/>
              <a:ext cx="62489" cy="3417"/>
            </a:xfrm>
            <a:custGeom>
              <a:avLst/>
              <a:gdLst>
                <a:gd name="connsiteX0" fmla="*/ 0 w 62489"/>
                <a:gd name="connsiteY0" fmla="*/ 0 h 3417"/>
                <a:gd name="connsiteX1" fmla="*/ 62490 w 62489"/>
                <a:gd name="connsiteY1" fmla="*/ 0 h 3417"/>
              </a:gdLst>
              <a:ahLst/>
              <a:cxnLst>
                <a:cxn ang="0">
                  <a:pos x="connsiteX0" y="connsiteY0"/>
                </a:cxn>
                <a:cxn ang="0">
                  <a:pos x="connsiteX1" y="connsiteY1"/>
                </a:cxn>
              </a:cxnLst>
              <a:rect l="l" t="t" r="r" b="b"/>
              <a:pathLst>
                <a:path w="62489" h="3417">
                  <a:moveTo>
                    <a:pt x="0" y="0"/>
                  </a:moveTo>
                  <a:lnTo>
                    <a:pt x="62490" y="0"/>
                  </a:lnTo>
                </a:path>
              </a:pathLst>
            </a:custGeom>
            <a:ln w="13626" cap="flat">
              <a:solidFill>
                <a:srgbClr val="0072BD"/>
              </a:solidFill>
              <a:prstDash val="solid"/>
              <a:round/>
            </a:ln>
          </p:spPr>
          <p:txBody>
            <a:bodyPr rtlCol="0" anchor="ctr"/>
            <a:lstStyle/>
            <a:p>
              <a:endParaRPr lang="en-US"/>
            </a:p>
          </p:txBody>
        </p:sp>
        <p:sp>
          <p:nvSpPr>
            <p:cNvPr id="157" name="TextBox 156">
              <a:extLst>
                <a:ext uri="{FF2B5EF4-FFF2-40B4-BE49-F238E27FC236}">
                  <a16:creationId xmlns:a16="http://schemas.microsoft.com/office/drawing/2014/main" id="{683A6891-A1BA-55CE-B185-A45379470FA2}"/>
                </a:ext>
              </a:extLst>
            </p:cNvPr>
            <p:cNvSpPr txBox="1"/>
            <p:nvPr/>
          </p:nvSpPr>
          <p:spPr>
            <a:xfrm>
              <a:off x="4972550" y="1438147"/>
              <a:ext cx="305904" cy="142700"/>
            </a:xfrm>
            <a:prstGeom prst="rect">
              <a:avLst/>
            </a:prstGeom>
            <a:noFill/>
          </p:spPr>
          <p:txBody>
            <a:bodyPr wrap="none" rtlCol="0">
              <a:spAutoFit/>
            </a:bodyPr>
            <a:lstStyle/>
            <a:p>
              <a:pPr algn="l"/>
              <a:r>
                <a:rPr lang="en-US" sz="350" spc="0" baseline="0">
                  <a:solidFill>
                    <a:srgbClr val="000000"/>
                  </a:solidFill>
                  <a:latin typeface="Arial"/>
                  <a:cs typeface="Arial"/>
                  <a:sym typeface="Arial"/>
                  <a:rtl val="0"/>
                </a:rPr>
                <a:t>ADPC</a:t>
              </a:r>
            </a:p>
          </p:txBody>
        </p:sp>
        <p:sp>
          <p:nvSpPr>
            <p:cNvPr id="158" name="Freeform: Shape 157">
              <a:extLst>
                <a:ext uri="{FF2B5EF4-FFF2-40B4-BE49-F238E27FC236}">
                  <a16:creationId xmlns:a16="http://schemas.microsoft.com/office/drawing/2014/main" id="{2D6CE472-9F7E-2BF5-297A-1198A029F19F}"/>
                </a:ext>
              </a:extLst>
            </p:cNvPr>
            <p:cNvSpPr/>
            <p:nvPr/>
          </p:nvSpPr>
          <p:spPr>
            <a:xfrm>
              <a:off x="4970256" y="1626651"/>
              <a:ext cx="62489" cy="3417"/>
            </a:xfrm>
            <a:custGeom>
              <a:avLst/>
              <a:gdLst>
                <a:gd name="connsiteX0" fmla="*/ 0 w 62489"/>
                <a:gd name="connsiteY0" fmla="*/ 0 h 3417"/>
                <a:gd name="connsiteX1" fmla="*/ 62490 w 62489"/>
                <a:gd name="connsiteY1" fmla="*/ 0 h 3417"/>
              </a:gdLst>
              <a:ahLst/>
              <a:cxnLst>
                <a:cxn ang="0">
                  <a:pos x="connsiteX0" y="connsiteY0"/>
                </a:cxn>
                <a:cxn ang="0">
                  <a:pos x="connsiteX1" y="connsiteY1"/>
                </a:cxn>
              </a:cxnLst>
              <a:rect l="l" t="t" r="r" b="b"/>
              <a:pathLst>
                <a:path w="62489" h="3417">
                  <a:moveTo>
                    <a:pt x="0" y="0"/>
                  </a:moveTo>
                  <a:lnTo>
                    <a:pt x="62490" y="0"/>
                  </a:lnTo>
                </a:path>
              </a:pathLst>
            </a:custGeom>
            <a:ln w="13626" cap="flat">
              <a:solidFill>
                <a:srgbClr val="D95319"/>
              </a:solidFill>
              <a:prstDash val="solid"/>
              <a:round/>
            </a:ln>
          </p:spPr>
          <p:txBody>
            <a:bodyPr rtlCol="0" anchor="ctr"/>
            <a:lstStyle/>
            <a:p>
              <a:endParaRPr lang="en-US"/>
            </a:p>
          </p:txBody>
        </p:sp>
        <p:sp>
          <p:nvSpPr>
            <p:cNvPr id="159" name="TextBox 158">
              <a:extLst>
                <a:ext uri="{FF2B5EF4-FFF2-40B4-BE49-F238E27FC236}">
                  <a16:creationId xmlns:a16="http://schemas.microsoft.com/office/drawing/2014/main" id="{2181448B-784C-F284-01F7-FC39910F08E9}"/>
                </a:ext>
              </a:extLst>
            </p:cNvPr>
            <p:cNvSpPr txBox="1"/>
            <p:nvPr/>
          </p:nvSpPr>
          <p:spPr>
            <a:xfrm>
              <a:off x="4972550" y="1558718"/>
              <a:ext cx="329825" cy="142700"/>
            </a:xfrm>
            <a:prstGeom prst="rect">
              <a:avLst/>
            </a:prstGeom>
            <a:noFill/>
          </p:spPr>
          <p:txBody>
            <a:bodyPr wrap="none" rtlCol="0">
              <a:spAutoFit/>
            </a:bodyPr>
            <a:lstStyle/>
            <a:p>
              <a:pPr algn="l"/>
              <a:r>
                <a:rPr lang="en-US" sz="350" spc="0" baseline="0">
                  <a:solidFill>
                    <a:srgbClr val="000000"/>
                  </a:solidFill>
                  <a:latin typeface="Arial"/>
                  <a:cs typeface="Arial"/>
                  <a:sym typeface="Arial"/>
                  <a:rtl val="0"/>
                </a:rPr>
                <a:t>L-Curve</a:t>
              </a:r>
            </a:p>
          </p:txBody>
        </p:sp>
      </p:grpSp>
      <p:grpSp>
        <p:nvGrpSpPr>
          <p:cNvPr id="160" name="Graphic 20">
            <a:extLst>
              <a:ext uri="{FF2B5EF4-FFF2-40B4-BE49-F238E27FC236}">
                <a16:creationId xmlns:a16="http://schemas.microsoft.com/office/drawing/2014/main" id="{6AE4E5F6-E02B-46B4-702A-F78447B26E7E}"/>
              </a:ext>
            </a:extLst>
          </p:cNvPr>
          <p:cNvGrpSpPr/>
          <p:nvPr/>
        </p:nvGrpSpPr>
        <p:grpSpPr>
          <a:xfrm>
            <a:off x="8513270" y="282588"/>
            <a:ext cx="2880000" cy="2880000"/>
            <a:chOff x="5513372" y="292517"/>
            <a:chExt cx="2596384" cy="2596384"/>
          </a:xfrm>
        </p:grpSpPr>
        <p:sp>
          <p:nvSpPr>
            <p:cNvPr id="161" name="Freeform: Shape 160">
              <a:extLst>
                <a:ext uri="{FF2B5EF4-FFF2-40B4-BE49-F238E27FC236}">
                  <a16:creationId xmlns:a16="http://schemas.microsoft.com/office/drawing/2014/main" id="{A78AEF27-A558-94C5-8695-5585D958E801}"/>
                </a:ext>
              </a:extLst>
            </p:cNvPr>
            <p:cNvSpPr/>
            <p:nvPr/>
          </p:nvSpPr>
          <p:spPr>
            <a:xfrm>
              <a:off x="5513372" y="292517"/>
              <a:ext cx="2596384" cy="2596384"/>
            </a:xfrm>
            <a:custGeom>
              <a:avLst/>
              <a:gdLst>
                <a:gd name="connsiteX0" fmla="*/ 0 w 2596384"/>
                <a:gd name="connsiteY0" fmla="*/ 0 h 2596384"/>
                <a:gd name="connsiteX1" fmla="*/ 2596384 w 2596384"/>
                <a:gd name="connsiteY1" fmla="*/ 0 h 2596384"/>
                <a:gd name="connsiteX2" fmla="*/ 2596384 w 2596384"/>
                <a:gd name="connsiteY2" fmla="*/ 2596384 h 2596384"/>
                <a:gd name="connsiteX3" fmla="*/ 0 w 2596384"/>
                <a:gd name="connsiteY3" fmla="*/ 2596384 h 2596384"/>
              </a:gdLst>
              <a:ahLst/>
              <a:cxnLst>
                <a:cxn ang="0">
                  <a:pos x="connsiteX0" y="connsiteY0"/>
                </a:cxn>
                <a:cxn ang="0">
                  <a:pos x="connsiteX1" y="connsiteY1"/>
                </a:cxn>
                <a:cxn ang="0">
                  <a:pos x="connsiteX2" y="connsiteY2"/>
                </a:cxn>
                <a:cxn ang="0">
                  <a:pos x="connsiteX3" y="connsiteY3"/>
                </a:cxn>
              </a:cxnLst>
              <a:rect l="l" t="t" r="r" b="b"/>
              <a:pathLst>
                <a:path w="2596384" h="2596384">
                  <a:moveTo>
                    <a:pt x="0" y="0"/>
                  </a:moveTo>
                  <a:lnTo>
                    <a:pt x="2596384" y="0"/>
                  </a:lnTo>
                  <a:lnTo>
                    <a:pt x="2596384" y="2596384"/>
                  </a:lnTo>
                  <a:lnTo>
                    <a:pt x="0" y="2596384"/>
                  </a:lnTo>
                  <a:close/>
                </a:path>
              </a:pathLst>
            </a:custGeom>
            <a:solidFill>
              <a:srgbClr val="FFFFFF"/>
            </a:solidFill>
            <a:ln w="3048" cap="sq">
              <a:noFill/>
              <a:prstDash val="solid"/>
              <a:miter/>
            </a:ln>
          </p:spPr>
          <p:txBody>
            <a:bodyPr rtlCol="0" anchor="ctr"/>
            <a:lstStyle/>
            <a:p>
              <a:endParaRPr lang="en-US"/>
            </a:p>
          </p:txBody>
        </p:sp>
        <p:grpSp>
          <p:nvGrpSpPr>
            <p:cNvPr id="162" name="Graphic 20">
              <a:extLst>
                <a:ext uri="{FF2B5EF4-FFF2-40B4-BE49-F238E27FC236}">
                  <a16:creationId xmlns:a16="http://schemas.microsoft.com/office/drawing/2014/main" id="{119435B3-9749-A6DB-522B-25C63533721A}"/>
                </a:ext>
              </a:extLst>
            </p:cNvPr>
            <p:cNvGrpSpPr/>
            <p:nvPr/>
          </p:nvGrpSpPr>
          <p:grpSpPr>
            <a:xfrm>
              <a:off x="5513372" y="292517"/>
              <a:ext cx="2596384" cy="2596384"/>
              <a:chOff x="5513372" y="292517"/>
              <a:chExt cx="2596384" cy="2596384"/>
            </a:xfrm>
            <a:solidFill>
              <a:srgbClr val="FFFFFF"/>
            </a:solidFill>
          </p:grpSpPr>
          <p:sp>
            <p:nvSpPr>
              <p:cNvPr id="163" name="Freeform: Shape 162">
                <a:extLst>
                  <a:ext uri="{FF2B5EF4-FFF2-40B4-BE49-F238E27FC236}">
                    <a16:creationId xmlns:a16="http://schemas.microsoft.com/office/drawing/2014/main" id="{D17685AF-91C2-6211-9AF4-763BDEFDA55C}"/>
                  </a:ext>
                </a:extLst>
              </p:cNvPr>
              <p:cNvSpPr/>
              <p:nvPr/>
            </p:nvSpPr>
            <p:spPr>
              <a:xfrm>
                <a:off x="5513372" y="292517"/>
                <a:ext cx="2596384" cy="2596384"/>
              </a:xfrm>
              <a:custGeom>
                <a:avLst/>
                <a:gdLst>
                  <a:gd name="connsiteX0" fmla="*/ 0 w 2596384"/>
                  <a:gd name="connsiteY0" fmla="*/ 0 h 2596384"/>
                  <a:gd name="connsiteX1" fmla="*/ 2596384 w 2596384"/>
                  <a:gd name="connsiteY1" fmla="*/ 0 h 2596384"/>
                  <a:gd name="connsiteX2" fmla="*/ 2596384 w 2596384"/>
                  <a:gd name="connsiteY2" fmla="*/ 2596384 h 2596384"/>
                  <a:gd name="connsiteX3" fmla="*/ 0 w 2596384"/>
                  <a:gd name="connsiteY3" fmla="*/ 2596384 h 2596384"/>
                </a:gdLst>
                <a:ahLst/>
                <a:cxnLst>
                  <a:cxn ang="0">
                    <a:pos x="connsiteX0" y="connsiteY0"/>
                  </a:cxn>
                  <a:cxn ang="0">
                    <a:pos x="connsiteX1" y="connsiteY1"/>
                  </a:cxn>
                  <a:cxn ang="0">
                    <a:pos x="connsiteX2" y="connsiteY2"/>
                  </a:cxn>
                  <a:cxn ang="0">
                    <a:pos x="connsiteX3" y="connsiteY3"/>
                  </a:cxn>
                </a:cxnLst>
                <a:rect l="l" t="t" r="r" b="b"/>
                <a:pathLst>
                  <a:path w="2596384" h="2596384">
                    <a:moveTo>
                      <a:pt x="0" y="0"/>
                    </a:moveTo>
                    <a:lnTo>
                      <a:pt x="2596384" y="0"/>
                    </a:lnTo>
                    <a:lnTo>
                      <a:pt x="2596384" y="2596384"/>
                    </a:lnTo>
                    <a:lnTo>
                      <a:pt x="0" y="2596384"/>
                    </a:lnTo>
                    <a:close/>
                  </a:path>
                </a:pathLst>
              </a:custGeom>
              <a:solidFill>
                <a:srgbClr val="FFFFFF"/>
              </a:solidFill>
              <a:ln w="3048" cap="sq">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B7642983-9743-8021-3CE2-B0B2B7134CC9}"/>
                  </a:ext>
                </a:extLst>
              </p:cNvPr>
              <p:cNvSpPr/>
              <p:nvPr/>
            </p:nvSpPr>
            <p:spPr>
              <a:xfrm>
                <a:off x="5776064" y="643792"/>
                <a:ext cx="1719722" cy="2016015"/>
              </a:xfrm>
              <a:custGeom>
                <a:avLst/>
                <a:gdLst>
                  <a:gd name="connsiteX0" fmla="*/ 0 w 1719722"/>
                  <a:gd name="connsiteY0" fmla="*/ 2016016 h 2016015"/>
                  <a:gd name="connsiteX1" fmla="*/ 1719723 w 1719722"/>
                  <a:gd name="connsiteY1" fmla="*/ 2016016 h 2016015"/>
                  <a:gd name="connsiteX2" fmla="*/ 1719723 w 1719722"/>
                  <a:gd name="connsiteY2" fmla="*/ 0 h 2016015"/>
                  <a:gd name="connsiteX3" fmla="*/ 0 w 1719722"/>
                  <a:gd name="connsiteY3" fmla="*/ 0 h 2016015"/>
                </a:gdLst>
                <a:ahLst/>
                <a:cxnLst>
                  <a:cxn ang="0">
                    <a:pos x="connsiteX0" y="connsiteY0"/>
                  </a:cxn>
                  <a:cxn ang="0">
                    <a:pos x="connsiteX1" y="connsiteY1"/>
                  </a:cxn>
                  <a:cxn ang="0">
                    <a:pos x="connsiteX2" y="connsiteY2"/>
                  </a:cxn>
                  <a:cxn ang="0">
                    <a:pos x="connsiteX3" y="connsiteY3"/>
                  </a:cxn>
                </a:cxnLst>
                <a:rect l="l" t="t" r="r" b="b"/>
                <a:pathLst>
                  <a:path w="1719722" h="2016015">
                    <a:moveTo>
                      <a:pt x="0" y="2016016"/>
                    </a:moveTo>
                    <a:lnTo>
                      <a:pt x="1719723" y="2016016"/>
                    </a:lnTo>
                    <a:lnTo>
                      <a:pt x="1719723" y="0"/>
                    </a:lnTo>
                    <a:lnTo>
                      <a:pt x="0" y="0"/>
                    </a:lnTo>
                    <a:close/>
                  </a:path>
                </a:pathLst>
              </a:custGeom>
              <a:solidFill>
                <a:srgbClr val="FFFFFF"/>
              </a:solidFill>
              <a:ln w="3048" cap="sq">
                <a:noFill/>
                <a:prstDash val="solid"/>
                <a:miter/>
              </a:ln>
            </p:spPr>
            <p:txBody>
              <a:bodyPr rtlCol="0" anchor="ctr"/>
              <a:lstStyle/>
              <a:p>
                <a:endParaRPr lang="en-US"/>
              </a:p>
            </p:txBody>
          </p:sp>
        </p:grpSp>
        <p:grpSp>
          <p:nvGrpSpPr>
            <p:cNvPr id="165" name="Graphic 20">
              <a:extLst>
                <a:ext uri="{FF2B5EF4-FFF2-40B4-BE49-F238E27FC236}">
                  <a16:creationId xmlns:a16="http://schemas.microsoft.com/office/drawing/2014/main" id="{5C4A7EB3-801E-E88E-E910-8EEB84E99860}"/>
                </a:ext>
              </a:extLst>
            </p:cNvPr>
            <p:cNvGrpSpPr/>
            <p:nvPr/>
          </p:nvGrpSpPr>
          <p:grpSpPr>
            <a:xfrm>
              <a:off x="5776064" y="2639648"/>
              <a:ext cx="1719722" cy="20160"/>
              <a:chOff x="5776064" y="2639648"/>
              <a:chExt cx="1719722" cy="20160"/>
            </a:xfrm>
          </p:grpSpPr>
          <p:sp>
            <p:nvSpPr>
              <p:cNvPr id="166" name="Freeform: Shape 165">
                <a:extLst>
                  <a:ext uri="{FF2B5EF4-FFF2-40B4-BE49-F238E27FC236}">
                    <a16:creationId xmlns:a16="http://schemas.microsoft.com/office/drawing/2014/main" id="{9FE046CC-55F2-2175-CD2B-2DF73333C465}"/>
                  </a:ext>
                </a:extLst>
              </p:cNvPr>
              <p:cNvSpPr/>
              <p:nvPr/>
            </p:nvSpPr>
            <p:spPr>
              <a:xfrm>
                <a:off x="5776064" y="2659808"/>
                <a:ext cx="1719722" cy="3054"/>
              </a:xfrm>
              <a:custGeom>
                <a:avLst/>
                <a:gdLst>
                  <a:gd name="connsiteX0" fmla="*/ 0 w 1719722"/>
                  <a:gd name="connsiteY0" fmla="*/ 0 h 3054"/>
                  <a:gd name="connsiteX1" fmla="*/ 1719723 w 1719722"/>
                  <a:gd name="connsiteY1" fmla="*/ 0 h 3054"/>
                </a:gdLst>
                <a:ahLst/>
                <a:cxnLst>
                  <a:cxn ang="0">
                    <a:pos x="connsiteX0" y="connsiteY0"/>
                  </a:cxn>
                  <a:cxn ang="0">
                    <a:pos x="connsiteX1" y="connsiteY1"/>
                  </a:cxn>
                </a:cxnLst>
                <a:rect l="l" t="t" r="r" b="b"/>
                <a:pathLst>
                  <a:path w="1719722" h="3054">
                    <a:moveTo>
                      <a:pt x="0" y="0"/>
                    </a:moveTo>
                    <a:lnTo>
                      <a:pt x="1719723" y="0"/>
                    </a:lnTo>
                  </a:path>
                </a:pathLst>
              </a:custGeom>
              <a:ln w="2032" cap="sq">
                <a:solidFill>
                  <a:srgbClr val="262626"/>
                </a:solid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27E97167-60A1-8940-6C15-C0EFD0446B69}"/>
                  </a:ext>
                </a:extLst>
              </p:cNvPr>
              <p:cNvSpPr/>
              <p:nvPr/>
            </p:nvSpPr>
            <p:spPr>
              <a:xfrm>
                <a:off x="6350733" y="2639648"/>
                <a:ext cx="3054" cy="20160"/>
              </a:xfrm>
              <a:custGeom>
                <a:avLst/>
                <a:gdLst>
                  <a:gd name="connsiteX0" fmla="*/ 0 w 3054"/>
                  <a:gd name="connsiteY0" fmla="*/ 20160 h 20160"/>
                  <a:gd name="connsiteX1" fmla="*/ 0 w 3054"/>
                  <a:gd name="connsiteY1" fmla="*/ 0 h 20160"/>
                </a:gdLst>
                <a:ahLst/>
                <a:cxnLst>
                  <a:cxn ang="0">
                    <a:pos x="connsiteX0" y="connsiteY0"/>
                  </a:cxn>
                  <a:cxn ang="0">
                    <a:pos x="connsiteX1" y="connsiteY1"/>
                  </a:cxn>
                </a:cxnLst>
                <a:rect l="l" t="t" r="r" b="b"/>
                <a:pathLst>
                  <a:path w="3054" h="20160">
                    <a:moveTo>
                      <a:pt x="0" y="20160"/>
                    </a:moveTo>
                    <a:lnTo>
                      <a:pt x="0" y="0"/>
                    </a:lnTo>
                  </a:path>
                </a:pathLst>
              </a:custGeom>
              <a:ln w="2032" cap="sq">
                <a:solidFill>
                  <a:srgbClr val="262626"/>
                </a:solid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C73E0B23-09EA-27FC-3B9A-8409281FC851}"/>
                  </a:ext>
                </a:extLst>
              </p:cNvPr>
              <p:cNvSpPr/>
              <p:nvPr/>
            </p:nvSpPr>
            <p:spPr>
              <a:xfrm>
                <a:off x="6921119" y="2639648"/>
                <a:ext cx="3054" cy="20160"/>
              </a:xfrm>
              <a:custGeom>
                <a:avLst/>
                <a:gdLst>
                  <a:gd name="connsiteX0" fmla="*/ 0 w 3054"/>
                  <a:gd name="connsiteY0" fmla="*/ 20160 h 20160"/>
                  <a:gd name="connsiteX1" fmla="*/ 0 w 3054"/>
                  <a:gd name="connsiteY1" fmla="*/ 0 h 20160"/>
                </a:gdLst>
                <a:ahLst/>
                <a:cxnLst>
                  <a:cxn ang="0">
                    <a:pos x="connsiteX0" y="connsiteY0"/>
                  </a:cxn>
                  <a:cxn ang="0">
                    <a:pos x="connsiteX1" y="connsiteY1"/>
                  </a:cxn>
                </a:cxnLst>
                <a:rect l="l" t="t" r="r" b="b"/>
                <a:pathLst>
                  <a:path w="3054" h="20160">
                    <a:moveTo>
                      <a:pt x="0" y="20160"/>
                    </a:moveTo>
                    <a:lnTo>
                      <a:pt x="0" y="0"/>
                    </a:lnTo>
                  </a:path>
                </a:pathLst>
              </a:custGeom>
              <a:ln w="2032" cap="sq">
                <a:solidFill>
                  <a:srgbClr val="262626"/>
                </a:solidFill>
                <a:prstDash val="solid"/>
                <a:round/>
              </a:ln>
            </p:spPr>
            <p:txBody>
              <a:bodyPr rtlCol="0" anchor="ctr"/>
              <a:lstStyle/>
              <a:p>
                <a:endParaRPr lang="en-US"/>
              </a:p>
            </p:txBody>
          </p:sp>
        </p:grpSp>
        <p:sp>
          <p:nvSpPr>
            <p:cNvPr id="169" name="TextBox 168">
              <a:extLst>
                <a:ext uri="{FF2B5EF4-FFF2-40B4-BE49-F238E27FC236}">
                  <a16:creationId xmlns:a16="http://schemas.microsoft.com/office/drawing/2014/main" id="{80C1FB29-0D56-D770-7728-01E973E67197}"/>
                </a:ext>
              </a:extLst>
            </p:cNvPr>
            <p:cNvSpPr txBox="1"/>
            <p:nvPr/>
          </p:nvSpPr>
          <p:spPr>
            <a:xfrm>
              <a:off x="6228747" y="2636487"/>
              <a:ext cx="237862"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CC</a:t>
              </a:r>
            </a:p>
          </p:txBody>
        </p:sp>
        <p:sp>
          <p:nvSpPr>
            <p:cNvPr id="170" name="TextBox 169">
              <a:extLst>
                <a:ext uri="{FF2B5EF4-FFF2-40B4-BE49-F238E27FC236}">
                  <a16:creationId xmlns:a16="http://schemas.microsoft.com/office/drawing/2014/main" id="{4111C8E5-2870-1916-92D0-96FB1302DEE4}"/>
                </a:ext>
              </a:extLst>
            </p:cNvPr>
            <p:cNvSpPr txBox="1"/>
            <p:nvPr/>
          </p:nvSpPr>
          <p:spPr>
            <a:xfrm>
              <a:off x="6800660" y="2636487"/>
              <a:ext cx="237862"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RE</a:t>
              </a:r>
            </a:p>
          </p:txBody>
        </p:sp>
        <p:sp>
          <p:nvSpPr>
            <p:cNvPr id="171" name="TextBox 170">
              <a:extLst>
                <a:ext uri="{FF2B5EF4-FFF2-40B4-BE49-F238E27FC236}">
                  <a16:creationId xmlns:a16="http://schemas.microsoft.com/office/drawing/2014/main" id="{69E2CA8D-326A-5126-6804-64A7A1141CC4}"/>
                </a:ext>
              </a:extLst>
            </p:cNvPr>
            <p:cNvSpPr txBox="1"/>
            <p:nvPr/>
          </p:nvSpPr>
          <p:spPr>
            <a:xfrm>
              <a:off x="6478813" y="2692489"/>
              <a:ext cx="314226"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Metrics</a:t>
              </a:r>
            </a:p>
          </p:txBody>
        </p:sp>
        <p:grpSp>
          <p:nvGrpSpPr>
            <p:cNvPr id="172" name="Graphic 20">
              <a:extLst>
                <a:ext uri="{FF2B5EF4-FFF2-40B4-BE49-F238E27FC236}">
                  <a16:creationId xmlns:a16="http://schemas.microsoft.com/office/drawing/2014/main" id="{5D2E36B1-1947-680A-F5CA-68F5DC9C2A4F}"/>
                </a:ext>
              </a:extLst>
            </p:cNvPr>
            <p:cNvGrpSpPr/>
            <p:nvPr/>
          </p:nvGrpSpPr>
          <p:grpSpPr>
            <a:xfrm>
              <a:off x="5776064" y="643792"/>
              <a:ext cx="20160" cy="2016015"/>
              <a:chOff x="5776064" y="643792"/>
              <a:chExt cx="20160" cy="2016015"/>
            </a:xfrm>
          </p:grpSpPr>
          <p:sp>
            <p:nvSpPr>
              <p:cNvPr id="173" name="Freeform: Shape 172">
                <a:extLst>
                  <a:ext uri="{FF2B5EF4-FFF2-40B4-BE49-F238E27FC236}">
                    <a16:creationId xmlns:a16="http://schemas.microsoft.com/office/drawing/2014/main" id="{79DA61B8-1B54-24F6-643E-5A0CF58B89CA}"/>
                  </a:ext>
                </a:extLst>
              </p:cNvPr>
              <p:cNvSpPr/>
              <p:nvPr/>
            </p:nvSpPr>
            <p:spPr>
              <a:xfrm>
                <a:off x="5776064" y="643792"/>
                <a:ext cx="3054" cy="2016015"/>
              </a:xfrm>
              <a:custGeom>
                <a:avLst/>
                <a:gdLst>
                  <a:gd name="connsiteX0" fmla="*/ 0 w 3054"/>
                  <a:gd name="connsiteY0" fmla="*/ 2016016 h 2016015"/>
                  <a:gd name="connsiteX1" fmla="*/ 0 w 3054"/>
                  <a:gd name="connsiteY1" fmla="*/ 0 h 2016015"/>
                </a:gdLst>
                <a:ahLst/>
                <a:cxnLst>
                  <a:cxn ang="0">
                    <a:pos x="connsiteX0" y="connsiteY0"/>
                  </a:cxn>
                  <a:cxn ang="0">
                    <a:pos x="connsiteX1" y="connsiteY1"/>
                  </a:cxn>
                </a:cxnLst>
                <a:rect l="l" t="t" r="r" b="b"/>
                <a:pathLst>
                  <a:path w="3054" h="2016015">
                    <a:moveTo>
                      <a:pt x="0" y="2016016"/>
                    </a:moveTo>
                    <a:lnTo>
                      <a:pt x="0" y="0"/>
                    </a:lnTo>
                  </a:path>
                </a:pathLst>
              </a:custGeom>
              <a:ln w="2032" cap="sq">
                <a:solidFill>
                  <a:srgbClr val="262626"/>
                </a:solidFill>
                <a:prstDash val="solid"/>
                <a:round/>
              </a:ln>
            </p:spPr>
            <p:txBody>
              <a:bodyPr rtlCol="0" anchor="ctr"/>
              <a:lstStyle/>
              <a:p>
                <a:endParaRPr lang="en-US"/>
              </a:p>
            </p:txBody>
          </p:sp>
          <p:sp>
            <p:nvSpPr>
              <p:cNvPr id="174" name="Freeform: Shape 173">
                <a:extLst>
                  <a:ext uri="{FF2B5EF4-FFF2-40B4-BE49-F238E27FC236}">
                    <a16:creationId xmlns:a16="http://schemas.microsoft.com/office/drawing/2014/main" id="{36AFB285-8D45-981B-BDD2-000DCA32836B}"/>
                  </a:ext>
                </a:extLst>
              </p:cNvPr>
              <p:cNvSpPr/>
              <p:nvPr/>
            </p:nvSpPr>
            <p:spPr>
              <a:xfrm>
                <a:off x="5776064" y="2408114"/>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8451F8F4-F8C7-A0F2-F5EB-EC0680794613}"/>
                  </a:ext>
                </a:extLst>
              </p:cNvPr>
              <p:cNvSpPr/>
              <p:nvPr/>
            </p:nvSpPr>
            <p:spPr>
              <a:xfrm>
                <a:off x="5776064" y="2156320"/>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B7EAACDE-A0AC-B279-B8F5-82F35EAF5511}"/>
                  </a:ext>
                </a:extLst>
              </p:cNvPr>
              <p:cNvSpPr/>
              <p:nvPr/>
            </p:nvSpPr>
            <p:spPr>
              <a:xfrm>
                <a:off x="5776064" y="1904523"/>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D082B85E-0D09-151F-1D9C-C4C7431D828D}"/>
                  </a:ext>
                </a:extLst>
              </p:cNvPr>
              <p:cNvSpPr/>
              <p:nvPr/>
            </p:nvSpPr>
            <p:spPr>
              <a:xfrm>
                <a:off x="5776064" y="1652725"/>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78" name="Freeform: Shape 177">
                <a:extLst>
                  <a:ext uri="{FF2B5EF4-FFF2-40B4-BE49-F238E27FC236}">
                    <a16:creationId xmlns:a16="http://schemas.microsoft.com/office/drawing/2014/main" id="{C9C722F3-AB96-1DC7-CBC2-4CB9E5ECFEA7}"/>
                  </a:ext>
                </a:extLst>
              </p:cNvPr>
              <p:cNvSpPr/>
              <p:nvPr/>
            </p:nvSpPr>
            <p:spPr>
              <a:xfrm>
                <a:off x="5776064" y="1400928"/>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79" name="Freeform: Shape 178">
                <a:extLst>
                  <a:ext uri="{FF2B5EF4-FFF2-40B4-BE49-F238E27FC236}">
                    <a16:creationId xmlns:a16="http://schemas.microsoft.com/office/drawing/2014/main" id="{F6F59609-CEB3-4204-B077-30CABC414798}"/>
                  </a:ext>
                </a:extLst>
              </p:cNvPr>
              <p:cNvSpPr/>
              <p:nvPr/>
            </p:nvSpPr>
            <p:spPr>
              <a:xfrm>
                <a:off x="5776064" y="1149131"/>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80" name="Freeform: Shape 179">
                <a:extLst>
                  <a:ext uri="{FF2B5EF4-FFF2-40B4-BE49-F238E27FC236}">
                    <a16:creationId xmlns:a16="http://schemas.microsoft.com/office/drawing/2014/main" id="{0CCF09FE-19FA-640E-CEF5-AA1EBFE624FA}"/>
                  </a:ext>
                </a:extLst>
              </p:cNvPr>
              <p:cNvSpPr/>
              <p:nvPr/>
            </p:nvSpPr>
            <p:spPr>
              <a:xfrm>
                <a:off x="5776064" y="897333"/>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sp>
            <p:nvSpPr>
              <p:cNvPr id="181" name="Freeform: Shape 180">
                <a:extLst>
                  <a:ext uri="{FF2B5EF4-FFF2-40B4-BE49-F238E27FC236}">
                    <a16:creationId xmlns:a16="http://schemas.microsoft.com/office/drawing/2014/main" id="{810E7B3C-6ED5-7137-AC40-083638C2A0C3}"/>
                  </a:ext>
                </a:extLst>
              </p:cNvPr>
              <p:cNvSpPr/>
              <p:nvPr/>
            </p:nvSpPr>
            <p:spPr>
              <a:xfrm>
                <a:off x="5776064" y="645536"/>
                <a:ext cx="20160" cy="3054"/>
              </a:xfrm>
              <a:custGeom>
                <a:avLst/>
                <a:gdLst>
                  <a:gd name="connsiteX0" fmla="*/ 0 w 20160"/>
                  <a:gd name="connsiteY0" fmla="*/ 0 h 3054"/>
                  <a:gd name="connsiteX1" fmla="*/ 20160 w 20160"/>
                  <a:gd name="connsiteY1" fmla="*/ 0 h 3054"/>
                </a:gdLst>
                <a:ahLst/>
                <a:cxnLst>
                  <a:cxn ang="0">
                    <a:pos x="connsiteX0" y="connsiteY0"/>
                  </a:cxn>
                  <a:cxn ang="0">
                    <a:pos x="connsiteX1" y="connsiteY1"/>
                  </a:cxn>
                </a:cxnLst>
                <a:rect l="l" t="t" r="r" b="b"/>
                <a:pathLst>
                  <a:path w="20160" h="3054">
                    <a:moveTo>
                      <a:pt x="0" y="0"/>
                    </a:moveTo>
                    <a:lnTo>
                      <a:pt x="20160" y="0"/>
                    </a:lnTo>
                  </a:path>
                </a:pathLst>
              </a:custGeom>
              <a:ln w="2032" cap="sq">
                <a:solidFill>
                  <a:srgbClr val="262626"/>
                </a:solidFill>
                <a:prstDash val="solid"/>
                <a:round/>
              </a:ln>
            </p:spPr>
            <p:txBody>
              <a:bodyPr rtlCol="0" anchor="ctr"/>
              <a:lstStyle/>
              <a:p>
                <a:endParaRPr lang="en-US"/>
              </a:p>
            </p:txBody>
          </p:sp>
        </p:grpSp>
        <p:sp>
          <p:nvSpPr>
            <p:cNvPr id="182" name="TextBox 181">
              <a:extLst>
                <a:ext uri="{FF2B5EF4-FFF2-40B4-BE49-F238E27FC236}">
                  <a16:creationId xmlns:a16="http://schemas.microsoft.com/office/drawing/2014/main" id="{51333BE2-920F-2BF9-81EC-C5FAE8632B98}"/>
                </a:ext>
              </a:extLst>
            </p:cNvPr>
            <p:cNvSpPr txBox="1"/>
            <p:nvPr/>
          </p:nvSpPr>
          <p:spPr>
            <a:xfrm>
              <a:off x="5588915" y="2342540"/>
              <a:ext cx="259244"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0.55</a:t>
              </a:r>
            </a:p>
          </p:txBody>
        </p:sp>
        <p:sp>
          <p:nvSpPr>
            <p:cNvPr id="183" name="TextBox 182">
              <a:extLst>
                <a:ext uri="{FF2B5EF4-FFF2-40B4-BE49-F238E27FC236}">
                  <a16:creationId xmlns:a16="http://schemas.microsoft.com/office/drawing/2014/main" id="{3E6B76E3-759B-0AAC-FC31-B0F5740829D7}"/>
                </a:ext>
              </a:extLst>
            </p:cNvPr>
            <p:cNvSpPr txBox="1"/>
            <p:nvPr/>
          </p:nvSpPr>
          <p:spPr>
            <a:xfrm>
              <a:off x="5610297" y="2090745"/>
              <a:ext cx="237862"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0.6</a:t>
              </a:r>
            </a:p>
          </p:txBody>
        </p:sp>
        <p:sp>
          <p:nvSpPr>
            <p:cNvPr id="184" name="TextBox 183">
              <a:extLst>
                <a:ext uri="{FF2B5EF4-FFF2-40B4-BE49-F238E27FC236}">
                  <a16:creationId xmlns:a16="http://schemas.microsoft.com/office/drawing/2014/main" id="{4674FA15-C513-F086-2922-D2A1957EE2A3}"/>
                </a:ext>
              </a:extLst>
            </p:cNvPr>
            <p:cNvSpPr txBox="1"/>
            <p:nvPr/>
          </p:nvSpPr>
          <p:spPr>
            <a:xfrm>
              <a:off x="5588915" y="1838948"/>
              <a:ext cx="259244"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0.65</a:t>
              </a:r>
            </a:p>
          </p:txBody>
        </p:sp>
        <p:sp>
          <p:nvSpPr>
            <p:cNvPr id="185" name="TextBox 184">
              <a:extLst>
                <a:ext uri="{FF2B5EF4-FFF2-40B4-BE49-F238E27FC236}">
                  <a16:creationId xmlns:a16="http://schemas.microsoft.com/office/drawing/2014/main" id="{9376FD2A-C2B8-816E-3607-4471EB75F503}"/>
                </a:ext>
              </a:extLst>
            </p:cNvPr>
            <p:cNvSpPr txBox="1"/>
            <p:nvPr/>
          </p:nvSpPr>
          <p:spPr>
            <a:xfrm>
              <a:off x="5610297" y="1587151"/>
              <a:ext cx="237862"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0.7</a:t>
              </a:r>
            </a:p>
          </p:txBody>
        </p:sp>
        <p:sp>
          <p:nvSpPr>
            <p:cNvPr id="186" name="TextBox 185">
              <a:extLst>
                <a:ext uri="{FF2B5EF4-FFF2-40B4-BE49-F238E27FC236}">
                  <a16:creationId xmlns:a16="http://schemas.microsoft.com/office/drawing/2014/main" id="{0C2AECF0-E75A-C373-DF2D-339BE2CF4894}"/>
                </a:ext>
              </a:extLst>
            </p:cNvPr>
            <p:cNvSpPr txBox="1"/>
            <p:nvPr/>
          </p:nvSpPr>
          <p:spPr>
            <a:xfrm>
              <a:off x="5588915" y="1335353"/>
              <a:ext cx="259244"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0.75</a:t>
              </a:r>
            </a:p>
          </p:txBody>
        </p:sp>
        <p:sp>
          <p:nvSpPr>
            <p:cNvPr id="187" name="TextBox 186">
              <a:extLst>
                <a:ext uri="{FF2B5EF4-FFF2-40B4-BE49-F238E27FC236}">
                  <a16:creationId xmlns:a16="http://schemas.microsoft.com/office/drawing/2014/main" id="{B12B0947-D83F-7930-F0E6-A3ADAB5BCB2F}"/>
                </a:ext>
              </a:extLst>
            </p:cNvPr>
            <p:cNvSpPr txBox="1"/>
            <p:nvPr/>
          </p:nvSpPr>
          <p:spPr>
            <a:xfrm>
              <a:off x="5610297" y="1083556"/>
              <a:ext cx="237862"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0.8</a:t>
              </a:r>
            </a:p>
          </p:txBody>
        </p:sp>
        <p:sp>
          <p:nvSpPr>
            <p:cNvPr id="188" name="TextBox 187">
              <a:extLst>
                <a:ext uri="{FF2B5EF4-FFF2-40B4-BE49-F238E27FC236}">
                  <a16:creationId xmlns:a16="http://schemas.microsoft.com/office/drawing/2014/main" id="{55061195-2A50-462C-A3B2-1D5FE694C2C3}"/>
                </a:ext>
              </a:extLst>
            </p:cNvPr>
            <p:cNvSpPr txBox="1"/>
            <p:nvPr/>
          </p:nvSpPr>
          <p:spPr>
            <a:xfrm>
              <a:off x="5588915" y="831759"/>
              <a:ext cx="259244"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0.85</a:t>
              </a:r>
            </a:p>
          </p:txBody>
        </p:sp>
        <p:sp>
          <p:nvSpPr>
            <p:cNvPr id="189" name="TextBox 188">
              <a:extLst>
                <a:ext uri="{FF2B5EF4-FFF2-40B4-BE49-F238E27FC236}">
                  <a16:creationId xmlns:a16="http://schemas.microsoft.com/office/drawing/2014/main" id="{11EBB0BF-69AB-A5A6-9A42-5B4F0013AF43}"/>
                </a:ext>
              </a:extLst>
            </p:cNvPr>
            <p:cNvSpPr txBox="1"/>
            <p:nvPr/>
          </p:nvSpPr>
          <p:spPr>
            <a:xfrm>
              <a:off x="5610297" y="579961"/>
              <a:ext cx="237862"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0.9</a:t>
              </a:r>
            </a:p>
          </p:txBody>
        </p:sp>
        <p:sp>
          <p:nvSpPr>
            <p:cNvPr id="190" name="TextBox 189">
              <a:extLst>
                <a:ext uri="{FF2B5EF4-FFF2-40B4-BE49-F238E27FC236}">
                  <a16:creationId xmlns:a16="http://schemas.microsoft.com/office/drawing/2014/main" id="{2E5371E7-C008-033C-263D-D1ADA165460D}"/>
                </a:ext>
              </a:extLst>
            </p:cNvPr>
            <p:cNvSpPr txBox="1"/>
            <p:nvPr/>
          </p:nvSpPr>
          <p:spPr>
            <a:xfrm rot="-5400000">
              <a:off x="5433132" y="1586225"/>
              <a:ext cx="424190" cy="137258"/>
            </a:xfrm>
            <a:prstGeom prst="rect">
              <a:avLst/>
            </a:prstGeom>
            <a:noFill/>
          </p:spPr>
          <p:txBody>
            <a:bodyPr wrap="none" rtlCol="0">
              <a:spAutoFit/>
            </a:bodyPr>
            <a:lstStyle/>
            <a:p>
              <a:pPr algn="l"/>
              <a:r>
                <a:rPr lang="en-US" sz="313" spc="0" baseline="0">
                  <a:solidFill>
                    <a:srgbClr val="262626"/>
                  </a:solidFill>
                  <a:latin typeface="Arial"/>
                  <a:cs typeface="Arial"/>
                  <a:sym typeface="Arial"/>
                  <a:rtl val="0"/>
                </a:rPr>
                <a:t>Metric Values</a:t>
              </a:r>
            </a:p>
          </p:txBody>
        </p:sp>
        <p:sp>
          <p:nvSpPr>
            <p:cNvPr id="191" name="Freeform: Shape 190">
              <a:extLst>
                <a:ext uri="{FF2B5EF4-FFF2-40B4-BE49-F238E27FC236}">
                  <a16:creationId xmlns:a16="http://schemas.microsoft.com/office/drawing/2014/main" id="{7F641537-E5F3-D53B-C149-89A07CF6FEB7}"/>
                </a:ext>
              </a:extLst>
            </p:cNvPr>
            <p:cNvSpPr/>
            <p:nvPr/>
          </p:nvSpPr>
          <p:spPr>
            <a:xfrm>
              <a:off x="6165354" y="827417"/>
              <a:ext cx="741505" cy="1563142"/>
            </a:xfrm>
            <a:custGeom>
              <a:avLst/>
              <a:gdLst>
                <a:gd name="connsiteX0" fmla="*/ 0 w 741505"/>
                <a:gd name="connsiteY0" fmla="*/ 434146 h 1563142"/>
                <a:gd name="connsiteX1" fmla="*/ 171117 w 741505"/>
                <a:gd name="connsiteY1" fmla="*/ 434146 h 1563142"/>
                <a:gd name="connsiteX2" fmla="*/ 171117 w 741505"/>
                <a:gd name="connsiteY2" fmla="*/ 0 h 1563142"/>
                <a:gd name="connsiteX3" fmla="*/ 0 w 741505"/>
                <a:gd name="connsiteY3" fmla="*/ 0 h 1563142"/>
                <a:gd name="connsiteX4" fmla="*/ 570389 w 741505"/>
                <a:gd name="connsiteY4" fmla="*/ 1563142 h 1563142"/>
                <a:gd name="connsiteX5" fmla="*/ 741506 w 741505"/>
                <a:gd name="connsiteY5" fmla="*/ 1563142 h 1563142"/>
                <a:gd name="connsiteX6" fmla="*/ 741506 w 741505"/>
                <a:gd name="connsiteY6" fmla="*/ 1151606 h 1563142"/>
                <a:gd name="connsiteX7" fmla="*/ 570389 w 741505"/>
                <a:gd name="connsiteY7" fmla="*/ 1151606 h 156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1505" h="1563142">
                  <a:moveTo>
                    <a:pt x="0" y="434146"/>
                  </a:moveTo>
                  <a:lnTo>
                    <a:pt x="171117" y="434146"/>
                  </a:lnTo>
                  <a:lnTo>
                    <a:pt x="171117" y="0"/>
                  </a:lnTo>
                  <a:lnTo>
                    <a:pt x="0" y="0"/>
                  </a:lnTo>
                  <a:close/>
                  <a:moveTo>
                    <a:pt x="570389" y="1563142"/>
                  </a:moveTo>
                  <a:lnTo>
                    <a:pt x="741506" y="1563142"/>
                  </a:lnTo>
                  <a:lnTo>
                    <a:pt x="741506" y="1151606"/>
                  </a:lnTo>
                  <a:lnTo>
                    <a:pt x="570389" y="1151606"/>
                  </a:lnTo>
                  <a:close/>
                </a:path>
              </a:pathLst>
            </a:custGeom>
            <a:solidFill>
              <a:srgbClr val="0072BD"/>
            </a:solidFill>
            <a:ln w="3048" cap="sq">
              <a:noFill/>
              <a:prstDash val="solid"/>
              <a:miter/>
            </a:ln>
          </p:spPr>
          <p:txBody>
            <a:bodyPr rtlCol="0" anchor="ctr"/>
            <a:lstStyle/>
            <a:p>
              <a:endParaRPr lang="en-US"/>
            </a:p>
          </p:txBody>
        </p:sp>
        <p:grpSp>
          <p:nvGrpSpPr>
            <p:cNvPr id="192" name="Graphic 20">
              <a:extLst>
                <a:ext uri="{FF2B5EF4-FFF2-40B4-BE49-F238E27FC236}">
                  <a16:creationId xmlns:a16="http://schemas.microsoft.com/office/drawing/2014/main" id="{8478693E-B99F-FC12-3DB8-4246A72BA324}"/>
                </a:ext>
              </a:extLst>
            </p:cNvPr>
            <p:cNvGrpSpPr/>
            <p:nvPr/>
          </p:nvGrpSpPr>
          <p:grpSpPr>
            <a:xfrm>
              <a:off x="6165354" y="735429"/>
              <a:ext cx="741505" cy="1832741"/>
              <a:chOff x="6165354" y="735429"/>
              <a:chExt cx="741505" cy="1832741"/>
            </a:xfrm>
            <a:noFill/>
          </p:grpSpPr>
          <p:sp>
            <p:nvSpPr>
              <p:cNvPr id="193" name="Freeform: Shape 192">
                <a:extLst>
                  <a:ext uri="{FF2B5EF4-FFF2-40B4-BE49-F238E27FC236}">
                    <a16:creationId xmlns:a16="http://schemas.microsoft.com/office/drawing/2014/main" id="{7DF803ED-B68E-A19F-551F-CEA7214E2053}"/>
                  </a:ext>
                </a:extLst>
              </p:cNvPr>
              <p:cNvSpPr/>
              <p:nvPr/>
            </p:nvSpPr>
            <p:spPr>
              <a:xfrm>
                <a:off x="6165354" y="827417"/>
                <a:ext cx="171116" cy="434145"/>
              </a:xfrm>
              <a:custGeom>
                <a:avLst/>
                <a:gdLst>
                  <a:gd name="connsiteX0" fmla="*/ 0 w 171116"/>
                  <a:gd name="connsiteY0" fmla="*/ 434146 h 434145"/>
                  <a:gd name="connsiteX1" fmla="*/ 171117 w 171116"/>
                  <a:gd name="connsiteY1" fmla="*/ 434146 h 434145"/>
                  <a:gd name="connsiteX2" fmla="*/ 171117 w 171116"/>
                  <a:gd name="connsiteY2" fmla="*/ 0 h 434145"/>
                  <a:gd name="connsiteX3" fmla="*/ 0 w 171116"/>
                  <a:gd name="connsiteY3" fmla="*/ 0 h 434145"/>
                  <a:gd name="connsiteX4" fmla="*/ 0 w 171116"/>
                  <a:gd name="connsiteY4" fmla="*/ 434146 h 434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16" h="434145">
                    <a:moveTo>
                      <a:pt x="0" y="434146"/>
                    </a:moveTo>
                    <a:lnTo>
                      <a:pt x="171117" y="434146"/>
                    </a:lnTo>
                    <a:lnTo>
                      <a:pt x="171117" y="0"/>
                    </a:lnTo>
                    <a:lnTo>
                      <a:pt x="0" y="0"/>
                    </a:lnTo>
                    <a:lnTo>
                      <a:pt x="0" y="434146"/>
                    </a:lnTo>
                  </a:path>
                </a:pathLst>
              </a:custGeom>
              <a:noFill/>
              <a:ln w="2032" cap="sq">
                <a:solidFill>
                  <a:srgbClr val="000000"/>
                </a:solid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C463AFF7-3835-D5A4-CE03-45B87697C14F}"/>
                  </a:ext>
                </a:extLst>
              </p:cNvPr>
              <p:cNvSpPr/>
              <p:nvPr/>
            </p:nvSpPr>
            <p:spPr>
              <a:xfrm>
                <a:off x="6735743" y="1979024"/>
                <a:ext cx="171116" cy="411536"/>
              </a:xfrm>
              <a:custGeom>
                <a:avLst/>
                <a:gdLst>
                  <a:gd name="connsiteX0" fmla="*/ 0 w 171116"/>
                  <a:gd name="connsiteY0" fmla="*/ 411536 h 411536"/>
                  <a:gd name="connsiteX1" fmla="*/ 171117 w 171116"/>
                  <a:gd name="connsiteY1" fmla="*/ 411536 h 411536"/>
                  <a:gd name="connsiteX2" fmla="*/ 171117 w 171116"/>
                  <a:gd name="connsiteY2" fmla="*/ 0 h 411536"/>
                  <a:gd name="connsiteX3" fmla="*/ 0 w 171116"/>
                  <a:gd name="connsiteY3" fmla="*/ 0 h 411536"/>
                  <a:gd name="connsiteX4" fmla="*/ 0 w 171116"/>
                  <a:gd name="connsiteY4" fmla="*/ 411536 h 411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16" h="411536">
                    <a:moveTo>
                      <a:pt x="0" y="411536"/>
                    </a:moveTo>
                    <a:lnTo>
                      <a:pt x="171117" y="411536"/>
                    </a:lnTo>
                    <a:lnTo>
                      <a:pt x="171117" y="0"/>
                    </a:lnTo>
                    <a:lnTo>
                      <a:pt x="0" y="0"/>
                    </a:lnTo>
                    <a:lnTo>
                      <a:pt x="0" y="411536"/>
                    </a:lnTo>
                  </a:path>
                </a:pathLst>
              </a:custGeom>
              <a:noFill/>
              <a:ln w="2032" cap="sq">
                <a:solidFill>
                  <a:srgbClr val="000000"/>
                </a:solid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01B52F0-B508-336E-151F-E6EA2D0C0701}"/>
                  </a:ext>
                </a:extLst>
              </p:cNvPr>
              <p:cNvSpPr/>
              <p:nvPr/>
            </p:nvSpPr>
            <p:spPr>
              <a:xfrm>
                <a:off x="6165354" y="1098691"/>
                <a:ext cx="171116" cy="3054"/>
              </a:xfrm>
              <a:custGeom>
                <a:avLst/>
                <a:gdLst>
                  <a:gd name="connsiteX0" fmla="*/ 0 w 171116"/>
                  <a:gd name="connsiteY0" fmla="*/ 0 h 3054"/>
                  <a:gd name="connsiteX1" fmla="*/ 171117 w 171116"/>
                  <a:gd name="connsiteY1" fmla="*/ 0 h 3054"/>
                </a:gdLst>
                <a:ahLst/>
                <a:cxnLst>
                  <a:cxn ang="0">
                    <a:pos x="connsiteX0" y="connsiteY0"/>
                  </a:cxn>
                  <a:cxn ang="0">
                    <a:pos x="connsiteX1" y="connsiteY1"/>
                  </a:cxn>
                </a:cxnLst>
                <a:rect l="l" t="t" r="r" b="b"/>
                <a:pathLst>
                  <a:path w="171116" h="3054">
                    <a:moveTo>
                      <a:pt x="0" y="0"/>
                    </a:moveTo>
                    <a:lnTo>
                      <a:pt x="171117" y="0"/>
                    </a:lnTo>
                  </a:path>
                </a:pathLst>
              </a:custGeom>
              <a:ln w="2032" cap="flat">
                <a:solidFill>
                  <a:srgbClr val="000000"/>
                </a:solid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3A96ECF6-E6AE-3C03-D556-488775259872}"/>
                  </a:ext>
                </a:extLst>
              </p:cNvPr>
              <p:cNvSpPr/>
              <p:nvPr/>
            </p:nvSpPr>
            <p:spPr>
              <a:xfrm>
                <a:off x="6735743" y="2273469"/>
                <a:ext cx="171116" cy="3054"/>
              </a:xfrm>
              <a:custGeom>
                <a:avLst/>
                <a:gdLst>
                  <a:gd name="connsiteX0" fmla="*/ 0 w 171116"/>
                  <a:gd name="connsiteY0" fmla="*/ 0 h 3054"/>
                  <a:gd name="connsiteX1" fmla="*/ 171117 w 171116"/>
                  <a:gd name="connsiteY1" fmla="*/ 0 h 3054"/>
                </a:gdLst>
                <a:ahLst/>
                <a:cxnLst>
                  <a:cxn ang="0">
                    <a:pos x="connsiteX0" y="connsiteY0"/>
                  </a:cxn>
                  <a:cxn ang="0">
                    <a:pos x="connsiteX1" y="connsiteY1"/>
                  </a:cxn>
                </a:cxnLst>
                <a:rect l="l" t="t" r="r" b="b"/>
                <a:pathLst>
                  <a:path w="171116" h="3054">
                    <a:moveTo>
                      <a:pt x="0" y="0"/>
                    </a:moveTo>
                    <a:lnTo>
                      <a:pt x="171117" y="0"/>
                    </a:lnTo>
                  </a:path>
                </a:pathLst>
              </a:custGeom>
              <a:ln w="2032" cap="flat">
                <a:solidFill>
                  <a:srgbClr val="000000"/>
                </a:solidFill>
                <a:prstDash val="solid"/>
                <a:round/>
              </a:ln>
            </p:spPr>
            <p:txBody>
              <a:bodyPr rtlCol="0" anchor="ctr"/>
              <a:lstStyle/>
              <a:p>
                <a:endParaRPr lang="en-US"/>
              </a:p>
            </p:txBody>
          </p:sp>
          <p:sp>
            <p:nvSpPr>
              <p:cNvPr id="197" name="Freeform: Shape 196">
                <a:extLst>
                  <a:ext uri="{FF2B5EF4-FFF2-40B4-BE49-F238E27FC236}">
                    <a16:creationId xmlns:a16="http://schemas.microsoft.com/office/drawing/2014/main" id="{786B8296-6C36-41B7-ECD8-4049A5D1E791}"/>
                  </a:ext>
                </a:extLst>
              </p:cNvPr>
              <p:cNvSpPr/>
              <p:nvPr/>
            </p:nvSpPr>
            <p:spPr>
              <a:xfrm>
                <a:off x="6250913" y="1261563"/>
                <a:ext cx="3054" cy="160652"/>
              </a:xfrm>
              <a:custGeom>
                <a:avLst/>
                <a:gdLst>
                  <a:gd name="connsiteX0" fmla="*/ 0 w 3054"/>
                  <a:gd name="connsiteY0" fmla="*/ 160652 h 160652"/>
                  <a:gd name="connsiteX1" fmla="*/ 0 w 3054"/>
                  <a:gd name="connsiteY1" fmla="*/ 0 h 160652"/>
                </a:gdLst>
                <a:ahLst/>
                <a:cxnLst>
                  <a:cxn ang="0">
                    <a:pos x="connsiteX0" y="connsiteY0"/>
                  </a:cxn>
                  <a:cxn ang="0">
                    <a:pos x="connsiteX1" y="connsiteY1"/>
                  </a:cxn>
                </a:cxnLst>
                <a:rect l="l" t="t" r="r" b="b"/>
                <a:pathLst>
                  <a:path w="3054" h="160652">
                    <a:moveTo>
                      <a:pt x="0" y="160652"/>
                    </a:moveTo>
                    <a:lnTo>
                      <a:pt x="0" y="0"/>
                    </a:lnTo>
                  </a:path>
                </a:pathLst>
              </a:custGeom>
              <a:ln w="2032" cap="flat">
                <a:solidFill>
                  <a:srgbClr val="000000"/>
                </a:solidFill>
                <a:prstDash val="solid"/>
                <a:round/>
              </a:ln>
            </p:spPr>
            <p:txBody>
              <a:bodyPr rtlCol="0" anchor="ctr"/>
              <a:lstStyle/>
              <a:p>
                <a:endParaRPr lang="en-US"/>
              </a:p>
            </p:txBody>
          </p:sp>
          <p:sp>
            <p:nvSpPr>
              <p:cNvPr id="198" name="Freeform: Shape 197">
                <a:extLst>
                  <a:ext uri="{FF2B5EF4-FFF2-40B4-BE49-F238E27FC236}">
                    <a16:creationId xmlns:a16="http://schemas.microsoft.com/office/drawing/2014/main" id="{476B9A38-0D4A-A130-2868-6050B20E40CB}"/>
                  </a:ext>
                </a:extLst>
              </p:cNvPr>
              <p:cNvSpPr/>
              <p:nvPr/>
            </p:nvSpPr>
            <p:spPr>
              <a:xfrm>
                <a:off x="6821301" y="2390560"/>
                <a:ext cx="3054" cy="177610"/>
              </a:xfrm>
              <a:custGeom>
                <a:avLst/>
                <a:gdLst>
                  <a:gd name="connsiteX0" fmla="*/ 0 w 3054"/>
                  <a:gd name="connsiteY0" fmla="*/ 177611 h 177610"/>
                  <a:gd name="connsiteX1" fmla="*/ 0 w 3054"/>
                  <a:gd name="connsiteY1" fmla="*/ 0 h 177610"/>
                </a:gdLst>
                <a:ahLst/>
                <a:cxnLst>
                  <a:cxn ang="0">
                    <a:pos x="connsiteX0" y="connsiteY0"/>
                  </a:cxn>
                  <a:cxn ang="0">
                    <a:pos x="connsiteX1" y="connsiteY1"/>
                  </a:cxn>
                </a:cxnLst>
                <a:rect l="l" t="t" r="r" b="b"/>
                <a:pathLst>
                  <a:path w="3054" h="177610">
                    <a:moveTo>
                      <a:pt x="0" y="177611"/>
                    </a:moveTo>
                    <a:lnTo>
                      <a:pt x="0" y="0"/>
                    </a:lnTo>
                  </a:path>
                </a:pathLst>
              </a:custGeom>
              <a:ln w="2032" cap="flat">
                <a:solidFill>
                  <a:srgbClr val="000000"/>
                </a:solidFill>
                <a:prstDash val="solid"/>
                <a:round/>
              </a:ln>
            </p:spPr>
            <p:txBody>
              <a:bodyPr rtlCol="0" anchor="ctr"/>
              <a:lstStyle/>
              <a:p>
                <a:endParaRPr lang="en-US"/>
              </a:p>
            </p:txBody>
          </p:sp>
          <p:sp>
            <p:nvSpPr>
              <p:cNvPr id="199" name="Freeform: Shape 198">
                <a:extLst>
                  <a:ext uri="{FF2B5EF4-FFF2-40B4-BE49-F238E27FC236}">
                    <a16:creationId xmlns:a16="http://schemas.microsoft.com/office/drawing/2014/main" id="{F636B64E-32A7-7597-082B-0B6E74AA1EC5}"/>
                  </a:ext>
                </a:extLst>
              </p:cNvPr>
              <p:cNvSpPr/>
              <p:nvPr/>
            </p:nvSpPr>
            <p:spPr>
              <a:xfrm>
                <a:off x="6250913" y="735429"/>
                <a:ext cx="3054" cy="91988"/>
              </a:xfrm>
              <a:custGeom>
                <a:avLst/>
                <a:gdLst>
                  <a:gd name="connsiteX0" fmla="*/ 0 w 3054"/>
                  <a:gd name="connsiteY0" fmla="*/ 91988 h 91988"/>
                  <a:gd name="connsiteX1" fmla="*/ 0 w 3054"/>
                  <a:gd name="connsiteY1" fmla="*/ 0 h 91988"/>
                </a:gdLst>
                <a:ahLst/>
                <a:cxnLst>
                  <a:cxn ang="0">
                    <a:pos x="connsiteX0" y="connsiteY0"/>
                  </a:cxn>
                  <a:cxn ang="0">
                    <a:pos x="connsiteX1" y="connsiteY1"/>
                  </a:cxn>
                </a:cxnLst>
                <a:rect l="l" t="t" r="r" b="b"/>
                <a:pathLst>
                  <a:path w="3054" h="91988">
                    <a:moveTo>
                      <a:pt x="0" y="91988"/>
                    </a:moveTo>
                    <a:lnTo>
                      <a:pt x="0" y="0"/>
                    </a:lnTo>
                  </a:path>
                </a:pathLst>
              </a:custGeom>
              <a:ln w="2032" cap="flat">
                <a:solidFill>
                  <a:srgbClr val="000000"/>
                </a:solidFill>
                <a:prstDash val="solid"/>
                <a:round/>
              </a:ln>
            </p:spPr>
            <p:txBody>
              <a:bodyPr rtlCol="0" anchor="ctr"/>
              <a:lstStyle/>
              <a:p>
                <a:endParaRPr lang="en-US"/>
              </a:p>
            </p:txBody>
          </p:sp>
          <p:sp>
            <p:nvSpPr>
              <p:cNvPr id="200" name="Freeform: Shape 199">
                <a:extLst>
                  <a:ext uri="{FF2B5EF4-FFF2-40B4-BE49-F238E27FC236}">
                    <a16:creationId xmlns:a16="http://schemas.microsoft.com/office/drawing/2014/main" id="{3165A8BB-6B13-7234-1831-D1E6DAA9E97E}"/>
                  </a:ext>
                </a:extLst>
              </p:cNvPr>
              <p:cNvSpPr/>
              <p:nvPr/>
            </p:nvSpPr>
            <p:spPr>
              <a:xfrm>
                <a:off x="6821301" y="1807360"/>
                <a:ext cx="3054" cy="171663"/>
              </a:xfrm>
              <a:custGeom>
                <a:avLst/>
                <a:gdLst>
                  <a:gd name="connsiteX0" fmla="*/ 0 w 3054"/>
                  <a:gd name="connsiteY0" fmla="*/ 171664 h 171663"/>
                  <a:gd name="connsiteX1" fmla="*/ 0 w 3054"/>
                  <a:gd name="connsiteY1" fmla="*/ 0 h 171663"/>
                </a:gdLst>
                <a:ahLst/>
                <a:cxnLst>
                  <a:cxn ang="0">
                    <a:pos x="connsiteX0" y="connsiteY0"/>
                  </a:cxn>
                  <a:cxn ang="0">
                    <a:pos x="connsiteX1" y="connsiteY1"/>
                  </a:cxn>
                </a:cxnLst>
                <a:rect l="l" t="t" r="r" b="b"/>
                <a:pathLst>
                  <a:path w="3054" h="171663">
                    <a:moveTo>
                      <a:pt x="0" y="171664"/>
                    </a:moveTo>
                    <a:lnTo>
                      <a:pt x="0" y="0"/>
                    </a:lnTo>
                  </a:path>
                </a:pathLst>
              </a:custGeom>
              <a:ln w="2032" cap="flat">
                <a:solidFill>
                  <a:srgbClr val="000000"/>
                </a:solidFill>
                <a:prstDash val="solid"/>
                <a:round/>
              </a:ln>
            </p:spPr>
            <p:txBody>
              <a:bodyPr rtlCol="0" anchor="ctr"/>
              <a:lstStyle/>
              <a:p>
                <a:endParaRPr lang="en-US"/>
              </a:p>
            </p:txBody>
          </p:sp>
        </p:grpSp>
        <p:sp>
          <p:nvSpPr>
            <p:cNvPr id="201" name="Freeform: Shape 200">
              <a:extLst>
                <a:ext uri="{FF2B5EF4-FFF2-40B4-BE49-F238E27FC236}">
                  <a16:creationId xmlns:a16="http://schemas.microsoft.com/office/drawing/2014/main" id="{F0A9A0B7-C2EE-1654-27C6-F3A13DDFFC93}"/>
                </a:ext>
              </a:extLst>
            </p:cNvPr>
            <p:cNvSpPr/>
            <p:nvPr/>
          </p:nvSpPr>
          <p:spPr>
            <a:xfrm>
              <a:off x="6364992" y="996298"/>
              <a:ext cx="741505" cy="1141669"/>
            </a:xfrm>
            <a:custGeom>
              <a:avLst/>
              <a:gdLst>
                <a:gd name="connsiteX0" fmla="*/ 0 w 741505"/>
                <a:gd name="connsiteY0" fmla="*/ 129416 h 1141669"/>
                <a:gd name="connsiteX1" fmla="*/ 171117 w 741505"/>
                <a:gd name="connsiteY1" fmla="*/ 129416 h 1141669"/>
                <a:gd name="connsiteX2" fmla="*/ 171117 w 741505"/>
                <a:gd name="connsiteY2" fmla="*/ 0 h 1141669"/>
                <a:gd name="connsiteX3" fmla="*/ 0 w 741505"/>
                <a:gd name="connsiteY3" fmla="*/ 0 h 1141669"/>
                <a:gd name="connsiteX4" fmla="*/ 570389 w 741505"/>
                <a:gd name="connsiteY4" fmla="*/ 1141670 h 1141669"/>
                <a:gd name="connsiteX5" fmla="*/ 741506 w 741505"/>
                <a:gd name="connsiteY5" fmla="*/ 1141670 h 1141669"/>
                <a:gd name="connsiteX6" fmla="*/ 741506 w 741505"/>
                <a:gd name="connsiteY6" fmla="*/ 975843 h 1141669"/>
                <a:gd name="connsiteX7" fmla="*/ 570389 w 741505"/>
                <a:gd name="connsiteY7" fmla="*/ 975843 h 1141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1505" h="1141669">
                  <a:moveTo>
                    <a:pt x="0" y="129416"/>
                  </a:moveTo>
                  <a:lnTo>
                    <a:pt x="171117" y="129416"/>
                  </a:lnTo>
                  <a:lnTo>
                    <a:pt x="171117" y="0"/>
                  </a:lnTo>
                  <a:lnTo>
                    <a:pt x="0" y="0"/>
                  </a:lnTo>
                  <a:close/>
                  <a:moveTo>
                    <a:pt x="570389" y="1141670"/>
                  </a:moveTo>
                  <a:lnTo>
                    <a:pt x="741506" y="1141670"/>
                  </a:lnTo>
                  <a:lnTo>
                    <a:pt x="741506" y="975843"/>
                  </a:lnTo>
                  <a:lnTo>
                    <a:pt x="570389" y="975843"/>
                  </a:lnTo>
                  <a:close/>
                </a:path>
              </a:pathLst>
            </a:custGeom>
            <a:solidFill>
              <a:srgbClr val="D95319"/>
            </a:solidFill>
            <a:ln w="3048" cap="sq">
              <a:noFill/>
              <a:prstDash val="solid"/>
              <a:miter/>
            </a:ln>
          </p:spPr>
          <p:txBody>
            <a:bodyPr rtlCol="0" anchor="ctr"/>
            <a:lstStyle/>
            <a:p>
              <a:endParaRPr lang="en-US"/>
            </a:p>
          </p:txBody>
        </p:sp>
        <p:grpSp>
          <p:nvGrpSpPr>
            <p:cNvPr id="202" name="Graphic 20">
              <a:extLst>
                <a:ext uri="{FF2B5EF4-FFF2-40B4-BE49-F238E27FC236}">
                  <a16:creationId xmlns:a16="http://schemas.microsoft.com/office/drawing/2014/main" id="{96DFD124-2127-CE6B-764E-BA237EFCB288}"/>
                </a:ext>
              </a:extLst>
            </p:cNvPr>
            <p:cNvGrpSpPr/>
            <p:nvPr/>
          </p:nvGrpSpPr>
          <p:grpSpPr>
            <a:xfrm>
              <a:off x="6364992" y="963544"/>
              <a:ext cx="741505" cy="1319008"/>
              <a:chOff x="6364992" y="963544"/>
              <a:chExt cx="741505" cy="1319008"/>
            </a:xfrm>
            <a:noFill/>
          </p:grpSpPr>
          <p:sp>
            <p:nvSpPr>
              <p:cNvPr id="203" name="Freeform: Shape 202">
                <a:extLst>
                  <a:ext uri="{FF2B5EF4-FFF2-40B4-BE49-F238E27FC236}">
                    <a16:creationId xmlns:a16="http://schemas.microsoft.com/office/drawing/2014/main" id="{51AA7B76-46FE-43B0-1303-1994DC527B39}"/>
                  </a:ext>
                </a:extLst>
              </p:cNvPr>
              <p:cNvSpPr/>
              <p:nvPr/>
            </p:nvSpPr>
            <p:spPr>
              <a:xfrm>
                <a:off x="6364992" y="996298"/>
                <a:ext cx="171116" cy="129415"/>
              </a:xfrm>
              <a:custGeom>
                <a:avLst/>
                <a:gdLst>
                  <a:gd name="connsiteX0" fmla="*/ 0 w 171116"/>
                  <a:gd name="connsiteY0" fmla="*/ 129416 h 129415"/>
                  <a:gd name="connsiteX1" fmla="*/ 171117 w 171116"/>
                  <a:gd name="connsiteY1" fmla="*/ 129416 h 129415"/>
                  <a:gd name="connsiteX2" fmla="*/ 171117 w 171116"/>
                  <a:gd name="connsiteY2" fmla="*/ 0 h 129415"/>
                  <a:gd name="connsiteX3" fmla="*/ 0 w 171116"/>
                  <a:gd name="connsiteY3" fmla="*/ 0 h 129415"/>
                  <a:gd name="connsiteX4" fmla="*/ 0 w 171116"/>
                  <a:gd name="connsiteY4" fmla="*/ 129416 h 129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16" h="129415">
                    <a:moveTo>
                      <a:pt x="0" y="129416"/>
                    </a:moveTo>
                    <a:lnTo>
                      <a:pt x="171117" y="129416"/>
                    </a:lnTo>
                    <a:lnTo>
                      <a:pt x="171117" y="0"/>
                    </a:lnTo>
                    <a:lnTo>
                      <a:pt x="0" y="0"/>
                    </a:lnTo>
                    <a:lnTo>
                      <a:pt x="0" y="129416"/>
                    </a:lnTo>
                  </a:path>
                </a:pathLst>
              </a:custGeom>
              <a:noFill/>
              <a:ln w="2032" cap="sq">
                <a:solidFill>
                  <a:srgbClr val="000000"/>
                </a:solid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3305864-9859-D2D5-A617-AA9F84A2D677}"/>
                  </a:ext>
                </a:extLst>
              </p:cNvPr>
              <p:cNvSpPr/>
              <p:nvPr/>
            </p:nvSpPr>
            <p:spPr>
              <a:xfrm>
                <a:off x="6935380" y="1972142"/>
                <a:ext cx="171116" cy="165826"/>
              </a:xfrm>
              <a:custGeom>
                <a:avLst/>
                <a:gdLst>
                  <a:gd name="connsiteX0" fmla="*/ 0 w 171116"/>
                  <a:gd name="connsiteY0" fmla="*/ 165827 h 165826"/>
                  <a:gd name="connsiteX1" fmla="*/ 171117 w 171116"/>
                  <a:gd name="connsiteY1" fmla="*/ 165827 h 165826"/>
                  <a:gd name="connsiteX2" fmla="*/ 171117 w 171116"/>
                  <a:gd name="connsiteY2" fmla="*/ 0 h 165826"/>
                  <a:gd name="connsiteX3" fmla="*/ 0 w 171116"/>
                  <a:gd name="connsiteY3" fmla="*/ 0 h 165826"/>
                  <a:gd name="connsiteX4" fmla="*/ 0 w 171116"/>
                  <a:gd name="connsiteY4" fmla="*/ 165827 h 165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16" h="165826">
                    <a:moveTo>
                      <a:pt x="0" y="165827"/>
                    </a:moveTo>
                    <a:lnTo>
                      <a:pt x="171117" y="165827"/>
                    </a:lnTo>
                    <a:lnTo>
                      <a:pt x="171117" y="0"/>
                    </a:lnTo>
                    <a:lnTo>
                      <a:pt x="0" y="0"/>
                    </a:lnTo>
                    <a:lnTo>
                      <a:pt x="0" y="165827"/>
                    </a:lnTo>
                  </a:path>
                </a:pathLst>
              </a:custGeom>
              <a:noFill/>
              <a:ln w="2032" cap="sq">
                <a:solidFill>
                  <a:srgbClr val="000000"/>
                </a:solid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E0E73A9C-6775-0B02-CC30-87548B926E64}"/>
                  </a:ext>
                </a:extLst>
              </p:cNvPr>
              <p:cNvSpPr/>
              <p:nvPr/>
            </p:nvSpPr>
            <p:spPr>
              <a:xfrm>
                <a:off x="6364992" y="1066370"/>
                <a:ext cx="171116" cy="3054"/>
              </a:xfrm>
              <a:custGeom>
                <a:avLst/>
                <a:gdLst>
                  <a:gd name="connsiteX0" fmla="*/ 0 w 171116"/>
                  <a:gd name="connsiteY0" fmla="*/ 0 h 3054"/>
                  <a:gd name="connsiteX1" fmla="*/ 171117 w 171116"/>
                  <a:gd name="connsiteY1" fmla="*/ 0 h 3054"/>
                </a:gdLst>
                <a:ahLst/>
                <a:cxnLst>
                  <a:cxn ang="0">
                    <a:pos x="connsiteX0" y="connsiteY0"/>
                  </a:cxn>
                  <a:cxn ang="0">
                    <a:pos x="connsiteX1" y="connsiteY1"/>
                  </a:cxn>
                </a:cxnLst>
                <a:rect l="l" t="t" r="r" b="b"/>
                <a:pathLst>
                  <a:path w="171116" h="3054">
                    <a:moveTo>
                      <a:pt x="0" y="0"/>
                    </a:moveTo>
                    <a:lnTo>
                      <a:pt x="171117" y="0"/>
                    </a:lnTo>
                  </a:path>
                </a:pathLst>
              </a:custGeom>
              <a:ln w="2032" cap="flat">
                <a:solidFill>
                  <a:srgbClr val="000000"/>
                </a:solidFill>
                <a:prstDash val="solid"/>
                <a:round/>
              </a:ln>
            </p:spPr>
            <p:txBody>
              <a:bodyPr rtlCol="0" anchor="ctr"/>
              <a:lstStyle/>
              <a:p>
                <a:endParaRPr lang="en-US"/>
              </a:p>
            </p:txBody>
          </p:sp>
          <p:sp>
            <p:nvSpPr>
              <p:cNvPr id="206" name="Freeform: Shape 205">
                <a:extLst>
                  <a:ext uri="{FF2B5EF4-FFF2-40B4-BE49-F238E27FC236}">
                    <a16:creationId xmlns:a16="http://schemas.microsoft.com/office/drawing/2014/main" id="{EBDB3506-9402-7127-9321-92A28E3338CC}"/>
                  </a:ext>
                </a:extLst>
              </p:cNvPr>
              <p:cNvSpPr/>
              <p:nvPr/>
            </p:nvSpPr>
            <p:spPr>
              <a:xfrm>
                <a:off x="6935380" y="2064591"/>
                <a:ext cx="171116" cy="3054"/>
              </a:xfrm>
              <a:custGeom>
                <a:avLst/>
                <a:gdLst>
                  <a:gd name="connsiteX0" fmla="*/ 0 w 171116"/>
                  <a:gd name="connsiteY0" fmla="*/ 0 h 3054"/>
                  <a:gd name="connsiteX1" fmla="*/ 171117 w 171116"/>
                  <a:gd name="connsiteY1" fmla="*/ 0 h 3054"/>
                </a:gdLst>
                <a:ahLst/>
                <a:cxnLst>
                  <a:cxn ang="0">
                    <a:pos x="connsiteX0" y="connsiteY0"/>
                  </a:cxn>
                  <a:cxn ang="0">
                    <a:pos x="connsiteX1" y="connsiteY1"/>
                  </a:cxn>
                </a:cxnLst>
                <a:rect l="l" t="t" r="r" b="b"/>
                <a:pathLst>
                  <a:path w="171116" h="3054">
                    <a:moveTo>
                      <a:pt x="0" y="0"/>
                    </a:moveTo>
                    <a:lnTo>
                      <a:pt x="171117" y="0"/>
                    </a:lnTo>
                  </a:path>
                </a:pathLst>
              </a:custGeom>
              <a:ln w="2032" cap="flat">
                <a:solidFill>
                  <a:srgbClr val="000000"/>
                </a:solidFill>
                <a:prstDash val="solid"/>
                <a:round/>
              </a:ln>
            </p:spPr>
            <p:txBody>
              <a:bodyPr rtlCol="0" anchor="ctr"/>
              <a:lstStyle/>
              <a:p>
                <a:endParaRPr lang="en-US"/>
              </a:p>
            </p:txBody>
          </p:sp>
          <p:sp>
            <p:nvSpPr>
              <p:cNvPr id="207" name="Freeform: Shape 206">
                <a:extLst>
                  <a:ext uri="{FF2B5EF4-FFF2-40B4-BE49-F238E27FC236}">
                    <a16:creationId xmlns:a16="http://schemas.microsoft.com/office/drawing/2014/main" id="{D1CB4520-D1B8-7DD7-17BB-99311521F718}"/>
                  </a:ext>
                </a:extLst>
              </p:cNvPr>
              <p:cNvSpPr/>
              <p:nvPr/>
            </p:nvSpPr>
            <p:spPr>
              <a:xfrm>
                <a:off x="6450550" y="1125714"/>
                <a:ext cx="3054" cy="68043"/>
              </a:xfrm>
              <a:custGeom>
                <a:avLst/>
                <a:gdLst>
                  <a:gd name="connsiteX0" fmla="*/ 0 w 3054"/>
                  <a:gd name="connsiteY0" fmla="*/ 68044 h 68043"/>
                  <a:gd name="connsiteX1" fmla="*/ 0 w 3054"/>
                  <a:gd name="connsiteY1" fmla="*/ 0 h 68043"/>
                </a:gdLst>
                <a:ahLst/>
                <a:cxnLst>
                  <a:cxn ang="0">
                    <a:pos x="connsiteX0" y="connsiteY0"/>
                  </a:cxn>
                  <a:cxn ang="0">
                    <a:pos x="connsiteX1" y="connsiteY1"/>
                  </a:cxn>
                </a:cxnLst>
                <a:rect l="l" t="t" r="r" b="b"/>
                <a:pathLst>
                  <a:path w="3054" h="68043">
                    <a:moveTo>
                      <a:pt x="0" y="68044"/>
                    </a:moveTo>
                    <a:lnTo>
                      <a:pt x="0" y="0"/>
                    </a:lnTo>
                  </a:path>
                </a:pathLst>
              </a:custGeom>
              <a:ln w="2032" cap="flat">
                <a:solidFill>
                  <a:srgbClr val="000000"/>
                </a:solidFill>
                <a:prstDash val="solid"/>
                <a:round/>
              </a:ln>
            </p:spPr>
            <p:txBody>
              <a:bodyPr rtlCol="0" anchor="ctr"/>
              <a:lstStyle/>
              <a:p>
                <a:endParaRPr lang="en-US"/>
              </a:p>
            </p:txBody>
          </p:sp>
          <p:sp>
            <p:nvSpPr>
              <p:cNvPr id="208" name="Freeform: Shape 207">
                <a:extLst>
                  <a:ext uri="{FF2B5EF4-FFF2-40B4-BE49-F238E27FC236}">
                    <a16:creationId xmlns:a16="http://schemas.microsoft.com/office/drawing/2014/main" id="{1BC43025-CE63-97E4-D020-E3AF661E2CFC}"/>
                  </a:ext>
                </a:extLst>
              </p:cNvPr>
              <p:cNvSpPr/>
              <p:nvPr/>
            </p:nvSpPr>
            <p:spPr>
              <a:xfrm>
                <a:off x="7020939" y="2137968"/>
                <a:ext cx="3054" cy="144584"/>
              </a:xfrm>
              <a:custGeom>
                <a:avLst/>
                <a:gdLst>
                  <a:gd name="connsiteX0" fmla="*/ 0 w 3054"/>
                  <a:gd name="connsiteY0" fmla="*/ 144585 h 144584"/>
                  <a:gd name="connsiteX1" fmla="*/ 0 w 3054"/>
                  <a:gd name="connsiteY1" fmla="*/ 0 h 144584"/>
                </a:gdLst>
                <a:ahLst/>
                <a:cxnLst>
                  <a:cxn ang="0">
                    <a:pos x="connsiteX0" y="connsiteY0"/>
                  </a:cxn>
                  <a:cxn ang="0">
                    <a:pos x="connsiteX1" y="connsiteY1"/>
                  </a:cxn>
                </a:cxnLst>
                <a:rect l="l" t="t" r="r" b="b"/>
                <a:pathLst>
                  <a:path w="3054" h="144584">
                    <a:moveTo>
                      <a:pt x="0" y="144585"/>
                    </a:moveTo>
                    <a:lnTo>
                      <a:pt x="0" y="0"/>
                    </a:lnTo>
                  </a:path>
                </a:pathLst>
              </a:custGeom>
              <a:ln w="2032" cap="flat">
                <a:solidFill>
                  <a:srgbClr val="000000"/>
                </a:solidFill>
                <a:prstDash val="solid"/>
                <a:round/>
              </a:ln>
            </p:spPr>
            <p:txBody>
              <a:bodyPr rtlCol="0" anchor="ctr"/>
              <a:lstStyle/>
              <a:p>
                <a:endParaRPr lang="en-US"/>
              </a:p>
            </p:txBody>
          </p:sp>
          <p:sp>
            <p:nvSpPr>
              <p:cNvPr id="209" name="Freeform: Shape 208">
                <a:extLst>
                  <a:ext uri="{FF2B5EF4-FFF2-40B4-BE49-F238E27FC236}">
                    <a16:creationId xmlns:a16="http://schemas.microsoft.com/office/drawing/2014/main" id="{EF883701-49DE-22F9-1623-B827964E2C8C}"/>
                  </a:ext>
                </a:extLst>
              </p:cNvPr>
              <p:cNvSpPr/>
              <p:nvPr/>
            </p:nvSpPr>
            <p:spPr>
              <a:xfrm>
                <a:off x="6450550" y="963544"/>
                <a:ext cx="3054" cy="32754"/>
              </a:xfrm>
              <a:custGeom>
                <a:avLst/>
                <a:gdLst>
                  <a:gd name="connsiteX0" fmla="*/ 0 w 3054"/>
                  <a:gd name="connsiteY0" fmla="*/ 32754 h 32754"/>
                  <a:gd name="connsiteX1" fmla="*/ 0 w 3054"/>
                  <a:gd name="connsiteY1" fmla="*/ 0 h 32754"/>
                </a:gdLst>
                <a:ahLst/>
                <a:cxnLst>
                  <a:cxn ang="0">
                    <a:pos x="connsiteX0" y="connsiteY0"/>
                  </a:cxn>
                  <a:cxn ang="0">
                    <a:pos x="connsiteX1" y="connsiteY1"/>
                  </a:cxn>
                </a:cxnLst>
                <a:rect l="l" t="t" r="r" b="b"/>
                <a:pathLst>
                  <a:path w="3054" h="32754">
                    <a:moveTo>
                      <a:pt x="0" y="32754"/>
                    </a:moveTo>
                    <a:lnTo>
                      <a:pt x="0" y="0"/>
                    </a:lnTo>
                  </a:path>
                </a:pathLst>
              </a:custGeom>
              <a:ln w="2032" cap="flat">
                <a:solidFill>
                  <a:srgbClr val="000000"/>
                </a:solidFill>
                <a:prstDash val="solid"/>
                <a:round/>
              </a:ln>
            </p:spPr>
            <p:txBody>
              <a:bodyPr rtlCol="0" anchor="ctr"/>
              <a:lstStyle/>
              <a:p>
                <a:endParaRPr lang="en-US"/>
              </a:p>
            </p:txBody>
          </p:sp>
          <p:sp>
            <p:nvSpPr>
              <p:cNvPr id="210" name="Freeform: Shape 209">
                <a:extLst>
                  <a:ext uri="{FF2B5EF4-FFF2-40B4-BE49-F238E27FC236}">
                    <a16:creationId xmlns:a16="http://schemas.microsoft.com/office/drawing/2014/main" id="{710FEACD-5AE0-1BBA-1B59-747B7399DDCF}"/>
                  </a:ext>
                </a:extLst>
              </p:cNvPr>
              <p:cNvSpPr/>
              <p:nvPr/>
            </p:nvSpPr>
            <p:spPr>
              <a:xfrm>
                <a:off x="7020939" y="1835031"/>
                <a:ext cx="3054" cy="137110"/>
              </a:xfrm>
              <a:custGeom>
                <a:avLst/>
                <a:gdLst>
                  <a:gd name="connsiteX0" fmla="*/ 0 w 3054"/>
                  <a:gd name="connsiteY0" fmla="*/ 137110 h 137110"/>
                  <a:gd name="connsiteX1" fmla="*/ 0 w 3054"/>
                  <a:gd name="connsiteY1" fmla="*/ 0 h 137110"/>
                </a:gdLst>
                <a:ahLst/>
                <a:cxnLst>
                  <a:cxn ang="0">
                    <a:pos x="connsiteX0" y="connsiteY0"/>
                  </a:cxn>
                  <a:cxn ang="0">
                    <a:pos x="connsiteX1" y="connsiteY1"/>
                  </a:cxn>
                </a:cxnLst>
                <a:rect l="l" t="t" r="r" b="b"/>
                <a:pathLst>
                  <a:path w="3054" h="137110">
                    <a:moveTo>
                      <a:pt x="0" y="137110"/>
                    </a:moveTo>
                    <a:lnTo>
                      <a:pt x="0" y="0"/>
                    </a:lnTo>
                  </a:path>
                </a:pathLst>
              </a:custGeom>
              <a:ln w="2032" cap="flat">
                <a:solidFill>
                  <a:srgbClr val="000000"/>
                </a:solidFill>
                <a:prstDash val="solid"/>
                <a:round/>
              </a:ln>
            </p:spPr>
            <p:txBody>
              <a:bodyPr rtlCol="0" anchor="ctr"/>
              <a:lstStyle/>
              <a:p>
                <a:endParaRPr lang="en-US"/>
              </a:p>
            </p:txBody>
          </p:sp>
        </p:grpSp>
        <p:sp>
          <p:nvSpPr>
            <p:cNvPr id="211" name="TextBox 210">
              <a:extLst>
                <a:ext uri="{FF2B5EF4-FFF2-40B4-BE49-F238E27FC236}">
                  <a16:creationId xmlns:a16="http://schemas.microsoft.com/office/drawing/2014/main" id="{29DBA7B5-15D1-9BEB-F01D-DA42ACD0CD64}"/>
                </a:ext>
              </a:extLst>
            </p:cNvPr>
            <p:cNvSpPr txBox="1"/>
            <p:nvPr/>
          </p:nvSpPr>
          <p:spPr>
            <a:xfrm>
              <a:off x="5933572" y="355234"/>
              <a:ext cx="1432198" cy="155585"/>
            </a:xfrm>
            <a:prstGeom prst="rect">
              <a:avLst/>
            </a:prstGeom>
            <a:noFill/>
          </p:spPr>
          <p:txBody>
            <a:bodyPr wrap="none" rtlCol="0">
              <a:spAutoFit/>
            </a:bodyPr>
            <a:lstStyle/>
            <a:p>
              <a:pPr algn="l"/>
              <a:r>
                <a:rPr lang="en-US" sz="457" b="1" spc="0" baseline="0">
                  <a:solidFill>
                    <a:srgbClr val="000000"/>
                  </a:solidFill>
                  <a:latin typeface="Arial"/>
                  <a:cs typeface="Arial"/>
                  <a:sym typeface="Arial"/>
                  <a:rtl val="0"/>
                </a:rPr>
                <a:t>ADPC vs L-Curve Results for ADPC Ratio: 15</a:t>
              </a:r>
            </a:p>
          </p:txBody>
        </p:sp>
        <p:sp>
          <p:nvSpPr>
            <p:cNvPr id="212" name="TextBox 211">
              <a:extLst>
                <a:ext uri="{FF2B5EF4-FFF2-40B4-BE49-F238E27FC236}">
                  <a16:creationId xmlns:a16="http://schemas.microsoft.com/office/drawing/2014/main" id="{D120492D-3045-0F99-329B-F4BD0D47693D}"/>
                </a:ext>
              </a:extLst>
            </p:cNvPr>
            <p:cNvSpPr txBox="1"/>
            <p:nvPr/>
          </p:nvSpPr>
          <p:spPr>
            <a:xfrm>
              <a:off x="6042009" y="428543"/>
              <a:ext cx="1221433" cy="155585"/>
            </a:xfrm>
            <a:prstGeom prst="rect">
              <a:avLst/>
            </a:prstGeom>
            <a:noFill/>
          </p:spPr>
          <p:txBody>
            <a:bodyPr wrap="none" rtlCol="0">
              <a:spAutoFit/>
            </a:bodyPr>
            <a:lstStyle/>
            <a:p>
              <a:pPr algn="l"/>
              <a:r>
                <a:rPr lang="en-US" sz="457" b="1" spc="0" baseline="0">
                  <a:solidFill>
                    <a:srgbClr val="000000"/>
                  </a:solidFill>
                  <a:latin typeface="Arial"/>
                  <a:cs typeface="Arial"/>
                  <a:sym typeface="Arial"/>
                  <a:rtl val="0"/>
                </a:rPr>
                <a:t>Simulations run on 16 different beats</a:t>
              </a:r>
            </a:p>
          </p:txBody>
        </p:sp>
        <p:sp>
          <p:nvSpPr>
            <p:cNvPr id="213" name="TextBox 212">
              <a:extLst>
                <a:ext uri="{FF2B5EF4-FFF2-40B4-BE49-F238E27FC236}">
                  <a16:creationId xmlns:a16="http://schemas.microsoft.com/office/drawing/2014/main" id="{DACD480E-63EB-1C62-D1CE-56D360523E53}"/>
                </a:ext>
              </a:extLst>
            </p:cNvPr>
            <p:cNvSpPr txBox="1"/>
            <p:nvPr/>
          </p:nvSpPr>
          <p:spPr>
            <a:xfrm>
              <a:off x="7508202" y="1415023"/>
              <a:ext cx="531100" cy="143367"/>
            </a:xfrm>
            <a:prstGeom prst="rect">
              <a:avLst/>
            </a:prstGeom>
            <a:noFill/>
          </p:spPr>
          <p:txBody>
            <a:bodyPr wrap="none" rtlCol="0">
              <a:spAutoFit/>
            </a:bodyPr>
            <a:lstStyle/>
            <a:p>
              <a:pPr algn="l"/>
              <a:r>
                <a:rPr lang="en-US" sz="385" b="1" spc="0" baseline="0">
                  <a:solidFill>
                    <a:srgbClr val="000000"/>
                  </a:solidFill>
                  <a:latin typeface="Arial"/>
                  <a:cs typeface="Arial"/>
                  <a:sym typeface="Arial"/>
                  <a:rtl val="0"/>
                </a:rPr>
                <a:t>Method Names</a:t>
              </a:r>
            </a:p>
          </p:txBody>
        </p:sp>
        <p:sp>
          <p:nvSpPr>
            <p:cNvPr id="214" name="Freeform: Shape 213">
              <a:extLst>
                <a:ext uri="{FF2B5EF4-FFF2-40B4-BE49-F238E27FC236}">
                  <a16:creationId xmlns:a16="http://schemas.microsoft.com/office/drawing/2014/main" id="{D20C58D2-3A62-4632-48E4-D2C9EC337711}"/>
                </a:ext>
              </a:extLst>
            </p:cNvPr>
            <p:cNvSpPr/>
            <p:nvPr/>
          </p:nvSpPr>
          <p:spPr>
            <a:xfrm>
              <a:off x="7599642" y="1591420"/>
              <a:ext cx="55855" cy="3054"/>
            </a:xfrm>
            <a:custGeom>
              <a:avLst/>
              <a:gdLst>
                <a:gd name="connsiteX0" fmla="*/ 0 w 55855"/>
                <a:gd name="connsiteY0" fmla="*/ 0 h 3054"/>
                <a:gd name="connsiteX1" fmla="*/ 55856 w 55855"/>
                <a:gd name="connsiteY1" fmla="*/ 0 h 3054"/>
              </a:gdLst>
              <a:ahLst/>
              <a:cxnLst>
                <a:cxn ang="0">
                  <a:pos x="connsiteX0" y="connsiteY0"/>
                </a:cxn>
                <a:cxn ang="0">
                  <a:pos x="connsiteX1" y="connsiteY1"/>
                </a:cxn>
              </a:cxnLst>
              <a:rect l="l" t="t" r="r" b="b"/>
              <a:pathLst>
                <a:path w="55855" h="3054">
                  <a:moveTo>
                    <a:pt x="0" y="0"/>
                  </a:moveTo>
                  <a:lnTo>
                    <a:pt x="55856" y="0"/>
                  </a:lnTo>
                </a:path>
              </a:pathLst>
            </a:custGeom>
            <a:ln w="12192" cap="flat">
              <a:solidFill>
                <a:srgbClr val="0072BD"/>
              </a:solidFill>
              <a:prstDash val="solid"/>
              <a:round/>
            </a:ln>
          </p:spPr>
          <p:txBody>
            <a:bodyPr rtlCol="0" anchor="ctr"/>
            <a:lstStyle/>
            <a:p>
              <a:endParaRPr lang="en-US"/>
            </a:p>
          </p:txBody>
        </p:sp>
        <p:sp>
          <p:nvSpPr>
            <p:cNvPr id="215" name="TextBox 214">
              <a:extLst>
                <a:ext uri="{FF2B5EF4-FFF2-40B4-BE49-F238E27FC236}">
                  <a16:creationId xmlns:a16="http://schemas.microsoft.com/office/drawing/2014/main" id="{5BD8F66C-ED53-366E-A80D-B614D4606ED8}"/>
                </a:ext>
              </a:extLst>
            </p:cNvPr>
            <p:cNvSpPr txBox="1"/>
            <p:nvPr/>
          </p:nvSpPr>
          <p:spPr>
            <a:xfrm>
              <a:off x="7591986" y="1525846"/>
              <a:ext cx="292844" cy="137258"/>
            </a:xfrm>
            <a:prstGeom prst="rect">
              <a:avLst/>
            </a:prstGeom>
            <a:noFill/>
          </p:spPr>
          <p:txBody>
            <a:bodyPr wrap="none" rtlCol="0">
              <a:spAutoFit/>
            </a:bodyPr>
            <a:lstStyle/>
            <a:p>
              <a:pPr algn="l"/>
              <a:r>
                <a:rPr lang="en-US" sz="313" spc="0" baseline="0">
                  <a:solidFill>
                    <a:srgbClr val="000000"/>
                  </a:solidFill>
                  <a:latin typeface="Arial"/>
                  <a:cs typeface="Arial"/>
                  <a:sym typeface="Arial"/>
                  <a:rtl val="0"/>
                </a:rPr>
                <a:t>ADPC</a:t>
              </a:r>
            </a:p>
          </p:txBody>
        </p:sp>
        <p:sp>
          <p:nvSpPr>
            <p:cNvPr id="216" name="Freeform: Shape 215">
              <a:extLst>
                <a:ext uri="{FF2B5EF4-FFF2-40B4-BE49-F238E27FC236}">
                  <a16:creationId xmlns:a16="http://schemas.microsoft.com/office/drawing/2014/main" id="{04E8DEA3-DA18-8979-6E28-3C152F4C31BF}"/>
                </a:ext>
              </a:extLst>
            </p:cNvPr>
            <p:cNvSpPr/>
            <p:nvPr/>
          </p:nvSpPr>
          <p:spPr>
            <a:xfrm>
              <a:off x="7599642" y="1699192"/>
              <a:ext cx="55855" cy="3054"/>
            </a:xfrm>
            <a:custGeom>
              <a:avLst/>
              <a:gdLst>
                <a:gd name="connsiteX0" fmla="*/ 0 w 55855"/>
                <a:gd name="connsiteY0" fmla="*/ 0 h 3054"/>
                <a:gd name="connsiteX1" fmla="*/ 55856 w 55855"/>
                <a:gd name="connsiteY1" fmla="*/ 0 h 3054"/>
              </a:gdLst>
              <a:ahLst/>
              <a:cxnLst>
                <a:cxn ang="0">
                  <a:pos x="connsiteX0" y="connsiteY0"/>
                </a:cxn>
                <a:cxn ang="0">
                  <a:pos x="connsiteX1" y="connsiteY1"/>
                </a:cxn>
              </a:cxnLst>
              <a:rect l="l" t="t" r="r" b="b"/>
              <a:pathLst>
                <a:path w="55855" h="3054">
                  <a:moveTo>
                    <a:pt x="0" y="0"/>
                  </a:moveTo>
                  <a:lnTo>
                    <a:pt x="55856" y="0"/>
                  </a:lnTo>
                </a:path>
              </a:pathLst>
            </a:custGeom>
            <a:ln w="12192" cap="flat">
              <a:solidFill>
                <a:srgbClr val="D95319"/>
              </a:solidFill>
              <a:prstDash val="solid"/>
              <a:round/>
            </a:ln>
          </p:spPr>
          <p:txBody>
            <a:bodyPr rtlCol="0" anchor="ctr"/>
            <a:lstStyle/>
            <a:p>
              <a:endParaRPr lang="en-US"/>
            </a:p>
          </p:txBody>
        </p:sp>
        <p:sp>
          <p:nvSpPr>
            <p:cNvPr id="217" name="TextBox 216">
              <a:extLst>
                <a:ext uri="{FF2B5EF4-FFF2-40B4-BE49-F238E27FC236}">
                  <a16:creationId xmlns:a16="http://schemas.microsoft.com/office/drawing/2014/main" id="{79C54BDB-E8ED-C51C-35E7-79E29530A1B3}"/>
                </a:ext>
              </a:extLst>
            </p:cNvPr>
            <p:cNvSpPr txBox="1"/>
            <p:nvPr/>
          </p:nvSpPr>
          <p:spPr>
            <a:xfrm>
              <a:off x="7591986" y="1633617"/>
              <a:ext cx="314226" cy="137258"/>
            </a:xfrm>
            <a:prstGeom prst="rect">
              <a:avLst/>
            </a:prstGeom>
            <a:noFill/>
          </p:spPr>
          <p:txBody>
            <a:bodyPr wrap="none" rtlCol="0">
              <a:spAutoFit/>
            </a:bodyPr>
            <a:lstStyle/>
            <a:p>
              <a:pPr algn="l"/>
              <a:r>
                <a:rPr lang="en-US" sz="313" spc="0" baseline="0">
                  <a:solidFill>
                    <a:srgbClr val="000000"/>
                  </a:solidFill>
                  <a:latin typeface="Arial"/>
                  <a:cs typeface="Arial"/>
                  <a:sym typeface="Arial"/>
                  <a:rtl val="0"/>
                </a:rPr>
                <a:t>L-Curve</a:t>
              </a:r>
            </a:p>
          </p:txBody>
        </p:sp>
      </p:grpSp>
      <p:grpSp>
        <p:nvGrpSpPr>
          <p:cNvPr id="218" name="Graphic 24">
            <a:extLst>
              <a:ext uri="{FF2B5EF4-FFF2-40B4-BE49-F238E27FC236}">
                <a16:creationId xmlns:a16="http://schemas.microsoft.com/office/drawing/2014/main" id="{4A61EF9A-9B33-C648-A5CA-BE691CEC2849}"/>
              </a:ext>
            </a:extLst>
          </p:cNvPr>
          <p:cNvGrpSpPr/>
          <p:nvPr/>
        </p:nvGrpSpPr>
        <p:grpSpPr>
          <a:xfrm>
            <a:off x="2137754" y="3062911"/>
            <a:ext cx="2908272" cy="2879770"/>
            <a:chOff x="2042535" y="3091331"/>
            <a:chExt cx="3227553" cy="3302531"/>
          </a:xfrm>
        </p:grpSpPr>
        <p:sp>
          <p:nvSpPr>
            <p:cNvPr id="219" name="Freeform: Shape 218">
              <a:extLst>
                <a:ext uri="{FF2B5EF4-FFF2-40B4-BE49-F238E27FC236}">
                  <a16:creationId xmlns:a16="http://schemas.microsoft.com/office/drawing/2014/main" id="{94678213-DA83-7EAF-9470-288DCA43EC14}"/>
                </a:ext>
              </a:extLst>
            </p:cNvPr>
            <p:cNvSpPr/>
            <p:nvPr/>
          </p:nvSpPr>
          <p:spPr>
            <a:xfrm>
              <a:off x="2042535" y="3091331"/>
              <a:ext cx="3125019" cy="3125019"/>
            </a:xfrm>
            <a:custGeom>
              <a:avLst/>
              <a:gdLst>
                <a:gd name="connsiteX0" fmla="*/ 0 w 3125019"/>
                <a:gd name="connsiteY0" fmla="*/ 0 h 3125019"/>
                <a:gd name="connsiteX1" fmla="*/ 3125019 w 3125019"/>
                <a:gd name="connsiteY1" fmla="*/ 0 h 3125019"/>
                <a:gd name="connsiteX2" fmla="*/ 3125019 w 3125019"/>
                <a:gd name="connsiteY2" fmla="*/ 3125019 h 3125019"/>
                <a:gd name="connsiteX3" fmla="*/ 0 w 3125019"/>
                <a:gd name="connsiteY3" fmla="*/ 3125019 h 3125019"/>
              </a:gdLst>
              <a:ahLst/>
              <a:cxnLst>
                <a:cxn ang="0">
                  <a:pos x="connsiteX0" y="connsiteY0"/>
                </a:cxn>
                <a:cxn ang="0">
                  <a:pos x="connsiteX1" y="connsiteY1"/>
                </a:cxn>
                <a:cxn ang="0">
                  <a:pos x="connsiteX2" y="connsiteY2"/>
                </a:cxn>
                <a:cxn ang="0">
                  <a:pos x="connsiteX3" y="connsiteY3"/>
                </a:cxn>
              </a:cxnLst>
              <a:rect l="l" t="t" r="r" b="b"/>
              <a:pathLst>
                <a:path w="3125019" h="3125019">
                  <a:moveTo>
                    <a:pt x="0" y="0"/>
                  </a:moveTo>
                  <a:lnTo>
                    <a:pt x="3125019" y="0"/>
                  </a:lnTo>
                  <a:lnTo>
                    <a:pt x="3125019" y="3125019"/>
                  </a:lnTo>
                  <a:lnTo>
                    <a:pt x="0" y="3125019"/>
                  </a:lnTo>
                  <a:close/>
                </a:path>
              </a:pathLst>
            </a:custGeom>
            <a:solidFill>
              <a:srgbClr val="FFFFFF"/>
            </a:solidFill>
            <a:ln w="3676" cap="sq">
              <a:noFill/>
              <a:prstDash val="solid"/>
              <a:miter/>
            </a:ln>
          </p:spPr>
          <p:txBody>
            <a:bodyPr rtlCol="0" anchor="ctr"/>
            <a:lstStyle/>
            <a:p>
              <a:endParaRPr lang="en-US"/>
            </a:p>
          </p:txBody>
        </p:sp>
        <p:grpSp>
          <p:nvGrpSpPr>
            <p:cNvPr id="220" name="Graphic 24">
              <a:extLst>
                <a:ext uri="{FF2B5EF4-FFF2-40B4-BE49-F238E27FC236}">
                  <a16:creationId xmlns:a16="http://schemas.microsoft.com/office/drawing/2014/main" id="{0652E48F-8E62-B4F8-8CA4-8DE168F553EC}"/>
                </a:ext>
              </a:extLst>
            </p:cNvPr>
            <p:cNvGrpSpPr/>
            <p:nvPr/>
          </p:nvGrpSpPr>
          <p:grpSpPr>
            <a:xfrm>
              <a:off x="2042535" y="3091331"/>
              <a:ext cx="3227553" cy="3302531"/>
              <a:chOff x="2042535" y="3091331"/>
              <a:chExt cx="3227553" cy="3302531"/>
            </a:xfrm>
            <a:solidFill>
              <a:srgbClr val="FFFFFF"/>
            </a:solidFill>
          </p:grpSpPr>
          <p:sp>
            <p:nvSpPr>
              <p:cNvPr id="221" name="Freeform: Shape 220">
                <a:extLst>
                  <a:ext uri="{FF2B5EF4-FFF2-40B4-BE49-F238E27FC236}">
                    <a16:creationId xmlns:a16="http://schemas.microsoft.com/office/drawing/2014/main" id="{2314531B-25C4-85AB-B089-FEC2C9714835}"/>
                  </a:ext>
                </a:extLst>
              </p:cNvPr>
              <p:cNvSpPr/>
              <p:nvPr/>
            </p:nvSpPr>
            <p:spPr>
              <a:xfrm>
                <a:off x="2042535" y="3091331"/>
                <a:ext cx="3125019" cy="3125019"/>
              </a:xfrm>
              <a:custGeom>
                <a:avLst/>
                <a:gdLst>
                  <a:gd name="connsiteX0" fmla="*/ 0 w 3125019"/>
                  <a:gd name="connsiteY0" fmla="*/ 0 h 3125019"/>
                  <a:gd name="connsiteX1" fmla="*/ 3125019 w 3125019"/>
                  <a:gd name="connsiteY1" fmla="*/ 0 h 3125019"/>
                  <a:gd name="connsiteX2" fmla="*/ 3125019 w 3125019"/>
                  <a:gd name="connsiteY2" fmla="*/ 3125019 h 3125019"/>
                  <a:gd name="connsiteX3" fmla="*/ 0 w 3125019"/>
                  <a:gd name="connsiteY3" fmla="*/ 3125019 h 3125019"/>
                </a:gdLst>
                <a:ahLst/>
                <a:cxnLst>
                  <a:cxn ang="0">
                    <a:pos x="connsiteX0" y="connsiteY0"/>
                  </a:cxn>
                  <a:cxn ang="0">
                    <a:pos x="connsiteX1" y="connsiteY1"/>
                  </a:cxn>
                  <a:cxn ang="0">
                    <a:pos x="connsiteX2" y="connsiteY2"/>
                  </a:cxn>
                  <a:cxn ang="0">
                    <a:pos x="connsiteX3" y="connsiteY3"/>
                  </a:cxn>
                </a:cxnLst>
                <a:rect l="l" t="t" r="r" b="b"/>
                <a:pathLst>
                  <a:path w="3125019" h="3125019">
                    <a:moveTo>
                      <a:pt x="0" y="0"/>
                    </a:moveTo>
                    <a:lnTo>
                      <a:pt x="3125019" y="0"/>
                    </a:lnTo>
                    <a:lnTo>
                      <a:pt x="3125019" y="3125019"/>
                    </a:lnTo>
                    <a:lnTo>
                      <a:pt x="0" y="3125019"/>
                    </a:lnTo>
                    <a:close/>
                  </a:path>
                </a:pathLst>
              </a:custGeom>
              <a:solidFill>
                <a:srgbClr val="FFFFFF"/>
              </a:solidFill>
              <a:ln w="3676" cap="sq">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C098D5BD-E276-1BD0-8C63-164B42E42979}"/>
                  </a:ext>
                </a:extLst>
              </p:cNvPr>
              <p:cNvSpPr/>
              <p:nvPr/>
            </p:nvSpPr>
            <p:spPr>
              <a:xfrm>
                <a:off x="2390088" y="3513861"/>
                <a:ext cx="2880000" cy="2880001"/>
              </a:xfrm>
              <a:custGeom>
                <a:avLst/>
                <a:gdLst>
                  <a:gd name="connsiteX0" fmla="*/ 0 w 2069865"/>
                  <a:gd name="connsiteY0" fmla="*/ 2426485 h 2426485"/>
                  <a:gd name="connsiteX1" fmla="*/ 2069866 w 2069865"/>
                  <a:gd name="connsiteY1" fmla="*/ 2426485 h 2426485"/>
                  <a:gd name="connsiteX2" fmla="*/ 2069866 w 2069865"/>
                  <a:gd name="connsiteY2" fmla="*/ 0 h 2426485"/>
                  <a:gd name="connsiteX3" fmla="*/ 0 w 2069865"/>
                  <a:gd name="connsiteY3" fmla="*/ 0 h 2426485"/>
                </a:gdLst>
                <a:ahLst/>
                <a:cxnLst>
                  <a:cxn ang="0">
                    <a:pos x="connsiteX0" y="connsiteY0"/>
                  </a:cxn>
                  <a:cxn ang="0">
                    <a:pos x="connsiteX1" y="connsiteY1"/>
                  </a:cxn>
                  <a:cxn ang="0">
                    <a:pos x="connsiteX2" y="connsiteY2"/>
                  </a:cxn>
                  <a:cxn ang="0">
                    <a:pos x="connsiteX3" y="connsiteY3"/>
                  </a:cxn>
                </a:cxnLst>
                <a:rect l="l" t="t" r="r" b="b"/>
                <a:pathLst>
                  <a:path w="2069865" h="2426485">
                    <a:moveTo>
                      <a:pt x="0" y="2426485"/>
                    </a:moveTo>
                    <a:lnTo>
                      <a:pt x="2069866" y="2426485"/>
                    </a:lnTo>
                    <a:lnTo>
                      <a:pt x="2069866" y="0"/>
                    </a:lnTo>
                    <a:lnTo>
                      <a:pt x="0" y="0"/>
                    </a:lnTo>
                    <a:close/>
                  </a:path>
                </a:pathLst>
              </a:custGeom>
              <a:solidFill>
                <a:srgbClr val="FFFFFF"/>
              </a:solidFill>
              <a:ln w="3676" cap="sq">
                <a:noFill/>
                <a:prstDash val="solid"/>
                <a:miter/>
              </a:ln>
            </p:spPr>
            <p:txBody>
              <a:bodyPr rtlCol="0" anchor="ctr"/>
              <a:lstStyle/>
              <a:p>
                <a:endParaRPr lang="en-US"/>
              </a:p>
            </p:txBody>
          </p:sp>
        </p:grpSp>
        <p:grpSp>
          <p:nvGrpSpPr>
            <p:cNvPr id="223" name="Graphic 24">
              <a:extLst>
                <a:ext uri="{FF2B5EF4-FFF2-40B4-BE49-F238E27FC236}">
                  <a16:creationId xmlns:a16="http://schemas.microsoft.com/office/drawing/2014/main" id="{F7B0A696-3314-FCED-A62F-96F7A7D65944}"/>
                </a:ext>
              </a:extLst>
            </p:cNvPr>
            <p:cNvGrpSpPr/>
            <p:nvPr/>
          </p:nvGrpSpPr>
          <p:grpSpPr>
            <a:xfrm>
              <a:off x="2358713" y="5916348"/>
              <a:ext cx="2069865" cy="24264"/>
              <a:chOff x="2358713" y="5916348"/>
              <a:chExt cx="2069865" cy="24264"/>
            </a:xfrm>
          </p:grpSpPr>
          <p:sp>
            <p:nvSpPr>
              <p:cNvPr id="224" name="Freeform: Shape 223">
                <a:extLst>
                  <a:ext uri="{FF2B5EF4-FFF2-40B4-BE49-F238E27FC236}">
                    <a16:creationId xmlns:a16="http://schemas.microsoft.com/office/drawing/2014/main" id="{B1CA8D31-64DC-108C-0D24-CE7D17FF3A98}"/>
                  </a:ext>
                </a:extLst>
              </p:cNvPr>
              <p:cNvSpPr/>
              <p:nvPr/>
            </p:nvSpPr>
            <p:spPr>
              <a:xfrm>
                <a:off x="2358713" y="5940613"/>
                <a:ext cx="2069865" cy="3676"/>
              </a:xfrm>
              <a:custGeom>
                <a:avLst/>
                <a:gdLst>
                  <a:gd name="connsiteX0" fmla="*/ 0 w 2069865"/>
                  <a:gd name="connsiteY0" fmla="*/ 0 h 3676"/>
                  <a:gd name="connsiteX1" fmla="*/ 2069866 w 2069865"/>
                  <a:gd name="connsiteY1" fmla="*/ 0 h 3676"/>
                </a:gdLst>
                <a:ahLst/>
                <a:cxnLst>
                  <a:cxn ang="0">
                    <a:pos x="connsiteX0" y="connsiteY0"/>
                  </a:cxn>
                  <a:cxn ang="0">
                    <a:pos x="connsiteX1" y="connsiteY1"/>
                  </a:cxn>
                </a:cxnLst>
                <a:rect l="l" t="t" r="r" b="b"/>
                <a:pathLst>
                  <a:path w="2069865" h="3676">
                    <a:moveTo>
                      <a:pt x="0" y="0"/>
                    </a:moveTo>
                    <a:lnTo>
                      <a:pt x="2069866" y="0"/>
                    </a:lnTo>
                  </a:path>
                </a:pathLst>
              </a:custGeom>
              <a:ln w="2450" cap="sq">
                <a:solidFill>
                  <a:srgbClr val="262626"/>
                </a:solidFill>
                <a:prstDash val="solid"/>
                <a:round/>
              </a:ln>
            </p:spPr>
            <p:txBody>
              <a:bodyPr rtlCol="0" anchor="ctr"/>
              <a:lstStyle/>
              <a:p>
                <a:endParaRPr lang="en-US"/>
              </a:p>
            </p:txBody>
          </p:sp>
          <p:sp>
            <p:nvSpPr>
              <p:cNvPr id="225" name="Freeform: Shape 224">
                <a:extLst>
                  <a:ext uri="{FF2B5EF4-FFF2-40B4-BE49-F238E27FC236}">
                    <a16:creationId xmlns:a16="http://schemas.microsoft.com/office/drawing/2014/main" id="{F71D79B9-76F0-E367-86B8-2F286FBD8125}"/>
                  </a:ext>
                </a:extLst>
              </p:cNvPr>
              <p:cNvSpPr/>
              <p:nvPr/>
            </p:nvSpPr>
            <p:spPr>
              <a:xfrm>
                <a:off x="3050386" y="5916348"/>
                <a:ext cx="3676" cy="24264"/>
              </a:xfrm>
              <a:custGeom>
                <a:avLst/>
                <a:gdLst>
                  <a:gd name="connsiteX0" fmla="*/ 0 w 3676"/>
                  <a:gd name="connsiteY0" fmla="*/ 24265 h 24264"/>
                  <a:gd name="connsiteX1" fmla="*/ 0 w 3676"/>
                  <a:gd name="connsiteY1" fmla="*/ 0 h 24264"/>
                </a:gdLst>
                <a:ahLst/>
                <a:cxnLst>
                  <a:cxn ang="0">
                    <a:pos x="connsiteX0" y="connsiteY0"/>
                  </a:cxn>
                  <a:cxn ang="0">
                    <a:pos x="connsiteX1" y="connsiteY1"/>
                  </a:cxn>
                </a:cxnLst>
                <a:rect l="l" t="t" r="r" b="b"/>
                <a:pathLst>
                  <a:path w="3676" h="24264">
                    <a:moveTo>
                      <a:pt x="0" y="24265"/>
                    </a:moveTo>
                    <a:lnTo>
                      <a:pt x="0" y="0"/>
                    </a:lnTo>
                  </a:path>
                </a:pathLst>
              </a:custGeom>
              <a:ln w="2450" cap="sq">
                <a:solidFill>
                  <a:srgbClr val="262626"/>
                </a:solidFill>
                <a:prstDash val="solid"/>
                <a:round/>
              </a:ln>
            </p:spPr>
            <p:txBody>
              <a:bodyPr rtlCol="0" anchor="ctr"/>
              <a:lstStyle/>
              <a:p>
                <a:endParaRPr lang="en-US"/>
              </a:p>
            </p:txBody>
          </p:sp>
          <p:sp>
            <p:nvSpPr>
              <p:cNvPr id="226" name="Freeform: Shape 225">
                <a:extLst>
                  <a:ext uri="{FF2B5EF4-FFF2-40B4-BE49-F238E27FC236}">
                    <a16:creationId xmlns:a16="http://schemas.microsoft.com/office/drawing/2014/main" id="{0FBDFEE0-876C-E9AF-EE56-E0BFCB6EC4A9}"/>
                  </a:ext>
                </a:extLst>
              </p:cNvPr>
              <p:cNvSpPr/>
              <p:nvPr/>
            </p:nvSpPr>
            <p:spPr>
              <a:xfrm>
                <a:off x="3736905" y="5916348"/>
                <a:ext cx="3676" cy="24264"/>
              </a:xfrm>
              <a:custGeom>
                <a:avLst/>
                <a:gdLst>
                  <a:gd name="connsiteX0" fmla="*/ 0 w 3676"/>
                  <a:gd name="connsiteY0" fmla="*/ 24265 h 24264"/>
                  <a:gd name="connsiteX1" fmla="*/ 0 w 3676"/>
                  <a:gd name="connsiteY1" fmla="*/ 0 h 24264"/>
                </a:gdLst>
                <a:ahLst/>
                <a:cxnLst>
                  <a:cxn ang="0">
                    <a:pos x="connsiteX0" y="connsiteY0"/>
                  </a:cxn>
                  <a:cxn ang="0">
                    <a:pos x="connsiteX1" y="connsiteY1"/>
                  </a:cxn>
                </a:cxnLst>
                <a:rect l="l" t="t" r="r" b="b"/>
                <a:pathLst>
                  <a:path w="3676" h="24264">
                    <a:moveTo>
                      <a:pt x="0" y="24265"/>
                    </a:moveTo>
                    <a:lnTo>
                      <a:pt x="0" y="0"/>
                    </a:lnTo>
                  </a:path>
                </a:pathLst>
              </a:custGeom>
              <a:ln w="2450" cap="sq">
                <a:solidFill>
                  <a:srgbClr val="262626"/>
                </a:solidFill>
                <a:prstDash val="solid"/>
                <a:round/>
              </a:ln>
            </p:spPr>
            <p:txBody>
              <a:bodyPr rtlCol="0" anchor="ctr"/>
              <a:lstStyle/>
              <a:p>
                <a:endParaRPr lang="en-US"/>
              </a:p>
            </p:txBody>
          </p:sp>
        </p:grpSp>
        <p:sp>
          <p:nvSpPr>
            <p:cNvPr id="227" name="TextBox 226">
              <a:extLst>
                <a:ext uri="{FF2B5EF4-FFF2-40B4-BE49-F238E27FC236}">
                  <a16:creationId xmlns:a16="http://schemas.microsoft.com/office/drawing/2014/main" id="{FDA8E1B4-D319-95EE-8D09-20F0B07BD750}"/>
                </a:ext>
              </a:extLst>
            </p:cNvPr>
            <p:cNvSpPr txBox="1"/>
            <p:nvPr/>
          </p:nvSpPr>
          <p:spPr>
            <a:xfrm>
              <a:off x="2922181" y="5921852"/>
              <a:ext cx="249056"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CC</a:t>
              </a:r>
            </a:p>
          </p:txBody>
        </p:sp>
        <p:sp>
          <p:nvSpPr>
            <p:cNvPr id="228" name="TextBox 227">
              <a:extLst>
                <a:ext uri="{FF2B5EF4-FFF2-40B4-BE49-F238E27FC236}">
                  <a16:creationId xmlns:a16="http://schemas.microsoft.com/office/drawing/2014/main" id="{9554DC5F-9F6B-7FB3-48C3-942174962008}"/>
                </a:ext>
              </a:extLst>
            </p:cNvPr>
            <p:cNvSpPr txBox="1"/>
            <p:nvPr/>
          </p:nvSpPr>
          <p:spPr>
            <a:xfrm>
              <a:off x="3610538" y="5921852"/>
              <a:ext cx="249056"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RE</a:t>
              </a:r>
            </a:p>
          </p:txBody>
        </p:sp>
        <p:sp>
          <p:nvSpPr>
            <p:cNvPr id="229" name="TextBox 228">
              <a:extLst>
                <a:ext uri="{FF2B5EF4-FFF2-40B4-BE49-F238E27FC236}">
                  <a16:creationId xmlns:a16="http://schemas.microsoft.com/office/drawing/2014/main" id="{558E05EC-548B-C0C9-DA3C-B4C86CC1B792}"/>
                </a:ext>
              </a:extLst>
            </p:cNvPr>
            <p:cNvSpPr txBox="1"/>
            <p:nvPr/>
          </p:nvSpPr>
          <p:spPr>
            <a:xfrm>
              <a:off x="3223161" y="5989257"/>
              <a:ext cx="340969"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Metrics</a:t>
              </a:r>
            </a:p>
          </p:txBody>
        </p:sp>
        <p:grpSp>
          <p:nvGrpSpPr>
            <p:cNvPr id="230" name="Graphic 24">
              <a:extLst>
                <a:ext uri="{FF2B5EF4-FFF2-40B4-BE49-F238E27FC236}">
                  <a16:creationId xmlns:a16="http://schemas.microsoft.com/office/drawing/2014/main" id="{4B5C4FEF-0FD6-5D3E-383A-87084FC7E8F8}"/>
                </a:ext>
              </a:extLst>
            </p:cNvPr>
            <p:cNvGrpSpPr/>
            <p:nvPr/>
          </p:nvGrpSpPr>
          <p:grpSpPr>
            <a:xfrm>
              <a:off x="2358713" y="3514127"/>
              <a:ext cx="24264" cy="2426485"/>
              <a:chOff x="2358713" y="3514127"/>
              <a:chExt cx="24264" cy="2426485"/>
            </a:xfrm>
          </p:grpSpPr>
          <p:sp>
            <p:nvSpPr>
              <p:cNvPr id="231" name="Freeform: Shape 230">
                <a:extLst>
                  <a:ext uri="{FF2B5EF4-FFF2-40B4-BE49-F238E27FC236}">
                    <a16:creationId xmlns:a16="http://schemas.microsoft.com/office/drawing/2014/main" id="{B09D680D-F5A2-DFB4-C814-64573260B3D4}"/>
                  </a:ext>
                </a:extLst>
              </p:cNvPr>
              <p:cNvSpPr/>
              <p:nvPr/>
            </p:nvSpPr>
            <p:spPr>
              <a:xfrm>
                <a:off x="2358713" y="3514127"/>
                <a:ext cx="3676" cy="2426485"/>
              </a:xfrm>
              <a:custGeom>
                <a:avLst/>
                <a:gdLst>
                  <a:gd name="connsiteX0" fmla="*/ 0 w 3676"/>
                  <a:gd name="connsiteY0" fmla="*/ 2426485 h 2426485"/>
                  <a:gd name="connsiteX1" fmla="*/ 0 w 3676"/>
                  <a:gd name="connsiteY1" fmla="*/ 0 h 2426485"/>
                </a:gdLst>
                <a:ahLst/>
                <a:cxnLst>
                  <a:cxn ang="0">
                    <a:pos x="connsiteX0" y="connsiteY0"/>
                  </a:cxn>
                  <a:cxn ang="0">
                    <a:pos x="connsiteX1" y="connsiteY1"/>
                  </a:cxn>
                </a:cxnLst>
                <a:rect l="l" t="t" r="r" b="b"/>
                <a:pathLst>
                  <a:path w="3676" h="2426485">
                    <a:moveTo>
                      <a:pt x="0" y="2426485"/>
                    </a:moveTo>
                    <a:lnTo>
                      <a:pt x="0" y="0"/>
                    </a:lnTo>
                  </a:path>
                </a:pathLst>
              </a:custGeom>
              <a:ln w="2450" cap="sq">
                <a:solidFill>
                  <a:srgbClr val="262626"/>
                </a:solidFill>
                <a:prstDash val="solid"/>
                <a:round/>
              </a:ln>
            </p:spPr>
            <p:txBody>
              <a:bodyPr rtlCol="0" anchor="ctr"/>
              <a:lstStyle/>
              <a:p>
                <a:endParaRPr lang="en-US"/>
              </a:p>
            </p:txBody>
          </p:sp>
          <p:sp>
            <p:nvSpPr>
              <p:cNvPr id="232" name="Freeform: Shape 231">
                <a:extLst>
                  <a:ext uri="{FF2B5EF4-FFF2-40B4-BE49-F238E27FC236}">
                    <a16:creationId xmlns:a16="http://schemas.microsoft.com/office/drawing/2014/main" id="{C11738E0-D174-588D-8D48-892D055F908F}"/>
                  </a:ext>
                </a:extLst>
              </p:cNvPr>
              <p:cNvSpPr/>
              <p:nvPr/>
            </p:nvSpPr>
            <p:spPr>
              <a:xfrm>
                <a:off x="2358713" y="5637673"/>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3" name="Freeform: Shape 232">
                <a:extLst>
                  <a:ext uri="{FF2B5EF4-FFF2-40B4-BE49-F238E27FC236}">
                    <a16:creationId xmlns:a16="http://schemas.microsoft.com/office/drawing/2014/main" id="{A1DCBDBA-DCB7-0377-6399-58B4C9733E54}"/>
                  </a:ext>
                </a:extLst>
              </p:cNvPr>
              <p:cNvSpPr/>
              <p:nvPr/>
            </p:nvSpPr>
            <p:spPr>
              <a:xfrm>
                <a:off x="2358713" y="5334613"/>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4" name="Freeform: Shape 233">
                <a:extLst>
                  <a:ext uri="{FF2B5EF4-FFF2-40B4-BE49-F238E27FC236}">
                    <a16:creationId xmlns:a16="http://schemas.microsoft.com/office/drawing/2014/main" id="{9F8B5843-0C18-0D7A-66A9-894A264382AF}"/>
                  </a:ext>
                </a:extLst>
              </p:cNvPr>
              <p:cNvSpPr/>
              <p:nvPr/>
            </p:nvSpPr>
            <p:spPr>
              <a:xfrm>
                <a:off x="2358713" y="5031548"/>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5" name="Freeform: Shape 234">
                <a:extLst>
                  <a:ext uri="{FF2B5EF4-FFF2-40B4-BE49-F238E27FC236}">
                    <a16:creationId xmlns:a16="http://schemas.microsoft.com/office/drawing/2014/main" id="{9BBD56F8-19FD-858D-B6DA-5A356366B138}"/>
                  </a:ext>
                </a:extLst>
              </p:cNvPr>
              <p:cNvSpPr/>
              <p:nvPr/>
            </p:nvSpPr>
            <p:spPr>
              <a:xfrm>
                <a:off x="2358713" y="4728484"/>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6" name="Freeform: Shape 235">
                <a:extLst>
                  <a:ext uri="{FF2B5EF4-FFF2-40B4-BE49-F238E27FC236}">
                    <a16:creationId xmlns:a16="http://schemas.microsoft.com/office/drawing/2014/main" id="{1779BAED-D0F1-482C-309F-4A6EFCA6F85B}"/>
                  </a:ext>
                </a:extLst>
              </p:cNvPr>
              <p:cNvSpPr/>
              <p:nvPr/>
            </p:nvSpPr>
            <p:spPr>
              <a:xfrm>
                <a:off x="2358713" y="4425419"/>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7" name="Freeform: Shape 236">
                <a:extLst>
                  <a:ext uri="{FF2B5EF4-FFF2-40B4-BE49-F238E27FC236}">
                    <a16:creationId xmlns:a16="http://schemas.microsoft.com/office/drawing/2014/main" id="{3CCF6944-538A-FFB7-4953-CFE97934956A}"/>
                  </a:ext>
                </a:extLst>
              </p:cNvPr>
              <p:cNvSpPr/>
              <p:nvPr/>
            </p:nvSpPr>
            <p:spPr>
              <a:xfrm>
                <a:off x="2358713" y="4122355"/>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8" name="Freeform: Shape 237">
                <a:extLst>
                  <a:ext uri="{FF2B5EF4-FFF2-40B4-BE49-F238E27FC236}">
                    <a16:creationId xmlns:a16="http://schemas.microsoft.com/office/drawing/2014/main" id="{4DFAC362-BC8A-4258-CC74-639129F78F70}"/>
                  </a:ext>
                </a:extLst>
              </p:cNvPr>
              <p:cNvSpPr/>
              <p:nvPr/>
            </p:nvSpPr>
            <p:spPr>
              <a:xfrm>
                <a:off x="2358713" y="3819291"/>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sp>
            <p:nvSpPr>
              <p:cNvPr id="239" name="Freeform: Shape 238">
                <a:extLst>
                  <a:ext uri="{FF2B5EF4-FFF2-40B4-BE49-F238E27FC236}">
                    <a16:creationId xmlns:a16="http://schemas.microsoft.com/office/drawing/2014/main" id="{DB8FCDCF-1AAE-4845-21B4-FA55BC7D20D5}"/>
                  </a:ext>
                </a:extLst>
              </p:cNvPr>
              <p:cNvSpPr/>
              <p:nvPr/>
            </p:nvSpPr>
            <p:spPr>
              <a:xfrm>
                <a:off x="2358713" y="3516226"/>
                <a:ext cx="24264" cy="3676"/>
              </a:xfrm>
              <a:custGeom>
                <a:avLst/>
                <a:gdLst>
                  <a:gd name="connsiteX0" fmla="*/ 0 w 24264"/>
                  <a:gd name="connsiteY0" fmla="*/ 0 h 3676"/>
                  <a:gd name="connsiteX1" fmla="*/ 24265 w 24264"/>
                  <a:gd name="connsiteY1" fmla="*/ 0 h 3676"/>
                </a:gdLst>
                <a:ahLst/>
                <a:cxnLst>
                  <a:cxn ang="0">
                    <a:pos x="connsiteX0" y="connsiteY0"/>
                  </a:cxn>
                  <a:cxn ang="0">
                    <a:pos x="connsiteX1" y="connsiteY1"/>
                  </a:cxn>
                </a:cxnLst>
                <a:rect l="l" t="t" r="r" b="b"/>
                <a:pathLst>
                  <a:path w="24264" h="3676">
                    <a:moveTo>
                      <a:pt x="0" y="0"/>
                    </a:moveTo>
                    <a:lnTo>
                      <a:pt x="24265" y="0"/>
                    </a:lnTo>
                  </a:path>
                </a:pathLst>
              </a:custGeom>
              <a:ln w="2450" cap="sq">
                <a:solidFill>
                  <a:srgbClr val="262626"/>
                </a:solidFill>
                <a:prstDash val="solid"/>
                <a:round/>
              </a:ln>
            </p:spPr>
            <p:txBody>
              <a:bodyPr rtlCol="0" anchor="ctr"/>
              <a:lstStyle/>
              <a:p>
                <a:endParaRPr lang="en-US"/>
              </a:p>
            </p:txBody>
          </p:sp>
        </p:grpSp>
        <p:sp>
          <p:nvSpPr>
            <p:cNvPr id="240" name="TextBox 239">
              <a:extLst>
                <a:ext uri="{FF2B5EF4-FFF2-40B4-BE49-F238E27FC236}">
                  <a16:creationId xmlns:a16="http://schemas.microsoft.com/office/drawing/2014/main" id="{E186C15D-329A-4FB1-FE3B-16A118B912FA}"/>
                </a:ext>
              </a:extLst>
            </p:cNvPr>
            <p:cNvSpPr txBox="1"/>
            <p:nvPr/>
          </p:nvSpPr>
          <p:spPr>
            <a:xfrm>
              <a:off x="2152076" y="5568056"/>
              <a:ext cx="274792"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0.55</a:t>
              </a:r>
            </a:p>
          </p:txBody>
        </p:sp>
        <p:sp>
          <p:nvSpPr>
            <p:cNvPr id="241" name="TextBox 240">
              <a:extLst>
                <a:ext uri="{FF2B5EF4-FFF2-40B4-BE49-F238E27FC236}">
                  <a16:creationId xmlns:a16="http://schemas.microsoft.com/office/drawing/2014/main" id="{7352CF2A-D3DB-4240-D79A-8773770AF9B3}"/>
                </a:ext>
              </a:extLst>
            </p:cNvPr>
            <p:cNvSpPr txBox="1"/>
            <p:nvPr/>
          </p:nvSpPr>
          <p:spPr>
            <a:xfrm>
              <a:off x="2177812" y="5264995"/>
              <a:ext cx="249056"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0.6</a:t>
              </a:r>
            </a:p>
          </p:txBody>
        </p:sp>
        <p:sp>
          <p:nvSpPr>
            <p:cNvPr id="242" name="TextBox 241">
              <a:extLst>
                <a:ext uri="{FF2B5EF4-FFF2-40B4-BE49-F238E27FC236}">
                  <a16:creationId xmlns:a16="http://schemas.microsoft.com/office/drawing/2014/main" id="{1D0C3D18-F8E7-7974-DB57-5EA98A24015F}"/>
                </a:ext>
              </a:extLst>
            </p:cNvPr>
            <p:cNvSpPr txBox="1"/>
            <p:nvPr/>
          </p:nvSpPr>
          <p:spPr>
            <a:xfrm>
              <a:off x="2152076" y="4961931"/>
              <a:ext cx="274792"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0.65</a:t>
              </a:r>
            </a:p>
          </p:txBody>
        </p:sp>
        <p:sp>
          <p:nvSpPr>
            <p:cNvPr id="243" name="TextBox 242">
              <a:extLst>
                <a:ext uri="{FF2B5EF4-FFF2-40B4-BE49-F238E27FC236}">
                  <a16:creationId xmlns:a16="http://schemas.microsoft.com/office/drawing/2014/main" id="{835E9B68-1B26-0FAE-B7EA-97AA30018EFB}"/>
                </a:ext>
              </a:extLst>
            </p:cNvPr>
            <p:cNvSpPr txBox="1"/>
            <p:nvPr/>
          </p:nvSpPr>
          <p:spPr>
            <a:xfrm>
              <a:off x="2177812" y="4658867"/>
              <a:ext cx="249056"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0.7</a:t>
              </a:r>
            </a:p>
          </p:txBody>
        </p:sp>
        <p:sp>
          <p:nvSpPr>
            <p:cNvPr id="244" name="TextBox 243">
              <a:extLst>
                <a:ext uri="{FF2B5EF4-FFF2-40B4-BE49-F238E27FC236}">
                  <a16:creationId xmlns:a16="http://schemas.microsoft.com/office/drawing/2014/main" id="{ED6E4B3C-CD4F-99CD-0AEE-08E22480DC22}"/>
                </a:ext>
              </a:extLst>
            </p:cNvPr>
            <p:cNvSpPr txBox="1"/>
            <p:nvPr/>
          </p:nvSpPr>
          <p:spPr>
            <a:xfrm>
              <a:off x="2152076" y="4355802"/>
              <a:ext cx="274792"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0.75</a:t>
              </a:r>
            </a:p>
          </p:txBody>
        </p:sp>
        <p:sp>
          <p:nvSpPr>
            <p:cNvPr id="245" name="TextBox 244">
              <a:extLst>
                <a:ext uri="{FF2B5EF4-FFF2-40B4-BE49-F238E27FC236}">
                  <a16:creationId xmlns:a16="http://schemas.microsoft.com/office/drawing/2014/main" id="{B4588603-DF3C-7ADE-319A-27A5B213F158}"/>
                </a:ext>
              </a:extLst>
            </p:cNvPr>
            <p:cNvSpPr txBox="1"/>
            <p:nvPr/>
          </p:nvSpPr>
          <p:spPr>
            <a:xfrm>
              <a:off x="2177812" y="4052738"/>
              <a:ext cx="249056"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0.8</a:t>
              </a:r>
            </a:p>
          </p:txBody>
        </p:sp>
        <p:sp>
          <p:nvSpPr>
            <p:cNvPr id="246" name="TextBox 245">
              <a:extLst>
                <a:ext uri="{FF2B5EF4-FFF2-40B4-BE49-F238E27FC236}">
                  <a16:creationId xmlns:a16="http://schemas.microsoft.com/office/drawing/2014/main" id="{9860A372-6E6E-8BF8-7761-56349FE737C7}"/>
                </a:ext>
              </a:extLst>
            </p:cNvPr>
            <p:cNvSpPr txBox="1"/>
            <p:nvPr/>
          </p:nvSpPr>
          <p:spPr>
            <a:xfrm>
              <a:off x="2152076" y="3749674"/>
              <a:ext cx="274792"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0.85</a:t>
              </a:r>
            </a:p>
          </p:txBody>
        </p:sp>
        <p:sp>
          <p:nvSpPr>
            <p:cNvPr id="247" name="TextBox 246">
              <a:extLst>
                <a:ext uri="{FF2B5EF4-FFF2-40B4-BE49-F238E27FC236}">
                  <a16:creationId xmlns:a16="http://schemas.microsoft.com/office/drawing/2014/main" id="{D2FE9418-23E3-6179-2F66-417C2608AA58}"/>
                </a:ext>
              </a:extLst>
            </p:cNvPr>
            <p:cNvSpPr txBox="1"/>
            <p:nvPr/>
          </p:nvSpPr>
          <p:spPr>
            <a:xfrm>
              <a:off x="2177812" y="3446609"/>
              <a:ext cx="249056"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0.9</a:t>
              </a:r>
            </a:p>
          </p:txBody>
        </p:sp>
        <p:sp>
          <p:nvSpPr>
            <p:cNvPr id="248" name="TextBox 247">
              <a:extLst>
                <a:ext uri="{FF2B5EF4-FFF2-40B4-BE49-F238E27FC236}">
                  <a16:creationId xmlns:a16="http://schemas.microsoft.com/office/drawing/2014/main" id="{1B744523-3559-E57C-D9F6-8DD988F19AC8}"/>
                </a:ext>
              </a:extLst>
            </p:cNvPr>
            <p:cNvSpPr txBox="1"/>
            <p:nvPr/>
          </p:nvSpPr>
          <p:spPr>
            <a:xfrm rot="-5400000">
              <a:off x="1964575" y="4657753"/>
              <a:ext cx="473322" cy="146587"/>
            </a:xfrm>
            <a:prstGeom prst="rect">
              <a:avLst/>
            </a:prstGeom>
            <a:noFill/>
          </p:spPr>
          <p:txBody>
            <a:bodyPr wrap="none" rtlCol="0">
              <a:spAutoFit/>
            </a:bodyPr>
            <a:lstStyle/>
            <a:p>
              <a:pPr algn="l"/>
              <a:r>
                <a:rPr lang="en-US" sz="376" spc="0" baseline="0">
                  <a:solidFill>
                    <a:srgbClr val="262626"/>
                  </a:solidFill>
                  <a:latin typeface="Arial"/>
                  <a:cs typeface="Arial"/>
                  <a:sym typeface="Arial"/>
                  <a:rtl val="0"/>
                </a:rPr>
                <a:t>Metric Values</a:t>
              </a:r>
            </a:p>
          </p:txBody>
        </p:sp>
        <p:sp>
          <p:nvSpPr>
            <p:cNvPr id="249" name="Freeform: Shape 248">
              <a:extLst>
                <a:ext uri="{FF2B5EF4-FFF2-40B4-BE49-F238E27FC236}">
                  <a16:creationId xmlns:a16="http://schemas.microsoft.com/office/drawing/2014/main" id="{8FE3CF53-49FA-6D39-B787-25506F1C5752}"/>
                </a:ext>
              </a:extLst>
            </p:cNvPr>
            <p:cNvSpPr/>
            <p:nvPr/>
          </p:nvSpPr>
          <p:spPr>
            <a:xfrm>
              <a:off x="2827264" y="3788280"/>
              <a:ext cx="892479" cy="1824033"/>
            </a:xfrm>
            <a:custGeom>
              <a:avLst/>
              <a:gdLst>
                <a:gd name="connsiteX0" fmla="*/ 0 w 892479"/>
                <a:gd name="connsiteY0" fmla="*/ 625474 h 1824033"/>
                <a:gd name="connsiteX1" fmla="*/ 205957 w 892479"/>
                <a:gd name="connsiteY1" fmla="*/ 625474 h 1824033"/>
                <a:gd name="connsiteX2" fmla="*/ 205957 w 892479"/>
                <a:gd name="connsiteY2" fmla="*/ 0 h 1824033"/>
                <a:gd name="connsiteX3" fmla="*/ 0 w 892479"/>
                <a:gd name="connsiteY3" fmla="*/ 0 h 1824033"/>
                <a:gd name="connsiteX4" fmla="*/ 686523 w 892479"/>
                <a:gd name="connsiteY4" fmla="*/ 1824033 h 1824033"/>
                <a:gd name="connsiteX5" fmla="*/ 892480 w 892479"/>
                <a:gd name="connsiteY5" fmla="*/ 1824033 h 1824033"/>
                <a:gd name="connsiteX6" fmla="*/ 892480 w 892479"/>
                <a:gd name="connsiteY6" fmla="*/ 1199710 h 1824033"/>
                <a:gd name="connsiteX7" fmla="*/ 686523 w 892479"/>
                <a:gd name="connsiteY7" fmla="*/ 1199710 h 182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479" h="1824033">
                  <a:moveTo>
                    <a:pt x="0" y="625474"/>
                  </a:moveTo>
                  <a:lnTo>
                    <a:pt x="205957" y="625474"/>
                  </a:lnTo>
                  <a:lnTo>
                    <a:pt x="205957" y="0"/>
                  </a:lnTo>
                  <a:lnTo>
                    <a:pt x="0" y="0"/>
                  </a:lnTo>
                  <a:close/>
                  <a:moveTo>
                    <a:pt x="686523" y="1824033"/>
                  </a:moveTo>
                  <a:lnTo>
                    <a:pt x="892480" y="1824033"/>
                  </a:lnTo>
                  <a:lnTo>
                    <a:pt x="892480" y="1199710"/>
                  </a:lnTo>
                  <a:lnTo>
                    <a:pt x="686523" y="1199710"/>
                  </a:lnTo>
                  <a:close/>
                </a:path>
              </a:pathLst>
            </a:custGeom>
            <a:solidFill>
              <a:srgbClr val="0072BD"/>
            </a:solidFill>
            <a:ln w="3676" cap="sq">
              <a:noFill/>
              <a:prstDash val="solid"/>
              <a:miter/>
            </a:ln>
          </p:spPr>
          <p:txBody>
            <a:bodyPr rtlCol="0" anchor="ctr"/>
            <a:lstStyle/>
            <a:p>
              <a:endParaRPr lang="en-US"/>
            </a:p>
          </p:txBody>
        </p:sp>
        <p:grpSp>
          <p:nvGrpSpPr>
            <p:cNvPr id="250" name="Graphic 24">
              <a:extLst>
                <a:ext uri="{FF2B5EF4-FFF2-40B4-BE49-F238E27FC236}">
                  <a16:creationId xmlns:a16="http://schemas.microsoft.com/office/drawing/2014/main" id="{E4B19015-A062-1BEA-CA66-8E218190C4F9}"/>
                </a:ext>
              </a:extLst>
            </p:cNvPr>
            <p:cNvGrpSpPr/>
            <p:nvPr/>
          </p:nvGrpSpPr>
          <p:grpSpPr>
            <a:xfrm>
              <a:off x="2827264" y="3624422"/>
              <a:ext cx="892479" cy="2205895"/>
              <a:chOff x="2827264" y="3624422"/>
              <a:chExt cx="892479" cy="2205895"/>
            </a:xfrm>
            <a:noFill/>
          </p:grpSpPr>
          <p:sp>
            <p:nvSpPr>
              <p:cNvPr id="251" name="Freeform: Shape 250">
                <a:extLst>
                  <a:ext uri="{FF2B5EF4-FFF2-40B4-BE49-F238E27FC236}">
                    <a16:creationId xmlns:a16="http://schemas.microsoft.com/office/drawing/2014/main" id="{EEA5DE90-536E-B3BD-5537-88FAB7C66F92}"/>
                  </a:ext>
                </a:extLst>
              </p:cNvPr>
              <p:cNvSpPr/>
              <p:nvPr/>
            </p:nvSpPr>
            <p:spPr>
              <a:xfrm>
                <a:off x="2827264" y="3788280"/>
                <a:ext cx="205957" cy="625474"/>
              </a:xfrm>
              <a:custGeom>
                <a:avLst/>
                <a:gdLst>
                  <a:gd name="connsiteX0" fmla="*/ 0 w 205957"/>
                  <a:gd name="connsiteY0" fmla="*/ 625474 h 625474"/>
                  <a:gd name="connsiteX1" fmla="*/ 205957 w 205957"/>
                  <a:gd name="connsiteY1" fmla="*/ 625474 h 625474"/>
                  <a:gd name="connsiteX2" fmla="*/ 205957 w 205957"/>
                  <a:gd name="connsiteY2" fmla="*/ 0 h 625474"/>
                  <a:gd name="connsiteX3" fmla="*/ 0 w 205957"/>
                  <a:gd name="connsiteY3" fmla="*/ 0 h 625474"/>
                  <a:gd name="connsiteX4" fmla="*/ 0 w 205957"/>
                  <a:gd name="connsiteY4" fmla="*/ 625474 h 625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57" h="625474">
                    <a:moveTo>
                      <a:pt x="0" y="625474"/>
                    </a:moveTo>
                    <a:lnTo>
                      <a:pt x="205957" y="625474"/>
                    </a:lnTo>
                    <a:lnTo>
                      <a:pt x="205957" y="0"/>
                    </a:lnTo>
                    <a:lnTo>
                      <a:pt x="0" y="0"/>
                    </a:lnTo>
                    <a:lnTo>
                      <a:pt x="0" y="625474"/>
                    </a:lnTo>
                  </a:path>
                </a:pathLst>
              </a:custGeom>
              <a:noFill/>
              <a:ln w="2450" cap="sq">
                <a:solidFill>
                  <a:srgbClr val="000000"/>
                </a:solid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AC4F16E1-AD26-38C0-3409-500CC3C9DED7}"/>
                  </a:ext>
                </a:extLst>
              </p:cNvPr>
              <p:cNvSpPr/>
              <p:nvPr/>
            </p:nvSpPr>
            <p:spPr>
              <a:xfrm>
                <a:off x="3513786" y="4987989"/>
                <a:ext cx="205957" cy="624323"/>
              </a:xfrm>
              <a:custGeom>
                <a:avLst/>
                <a:gdLst>
                  <a:gd name="connsiteX0" fmla="*/ 0 w 205957"/>
                  <a:gd name="connsiteY0" fmla="*/ 624324 h 624323"/>
                  <a:gd name="connsiteX1" fmla="*/ 205957 w 205957"/>
                  <a:gd name="connsiteY1" fmla="*/ 624324 h 624323"/>
                  <a:gd name="connsiteX2" fmla="*/ 205957 w 205957"/>
                  <a:gd name="connsiteY2" fmla="*/ 0 h 624323"/>
                  <a:gd name="connsiteX3" fmla="*/ 0 w 205957"/>
                  <a:gd name="connsiteY3" fmla="*/ 0 h 624323"/>
                  <a:gd name="connsiteX4" fmla="*/ 0 w 205957"/>
                  <a:gd name="connsiteY4" fmla="*/ 624324 h 624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57" h="624323">
                    <a:moveTo>
                      <a:pt x="0" y="624324"/>
                    </a:moveTo>
                    <a:lnTo>
                      <a:pt x="205957" y="624324"/>
                    </a:lnTo>
                    <a:lnTo>
                      <a:pt x="205957" y="0"/>
                    </a:lnTo>
                    <a:lnTo>
                      <a:pt x="0" y="0"/>
                    </a:lnTo>
                    <a:lnTo>
                      <a:pt x="0" y="624324"/>
                    </a:lnTo>
                  </a:path>
                </a:pathLst>
              </a:custGeom>
              <a:noFill/>
              <a:ln w="2450" cap="sq">
                <a:solidFill>
                  <a:srgbClr val="000000"/>
                </a:solid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9ED5B6D1-F223-4AB4-D10A-2AB9293F4809}"/>
                  </a:ext>
                </a:extLst>
              </p:cNvPr>
              <p:cNvSpPr/>
              <p:nvPr/>
            </p:nvSpPr>
            <p:spPr>
              <a:xfrm>
                <a:off x="2827264" y="4070943"/>
                <a:ext cx="205957" cy="3676"/>
              </a:xfrm>
              <a:custGeom>
                <a:avLst/>
                <a:gdLst>
                  <a:gd name="connsiteX0" fmla="*/ 0 w 205957"/>
                  <a:gd name="connsiteY0" fmla="*/ 0 h 3676"/>
                  <a:gd name="connsiteX1" fmla="*/ 205957 w 205957"/>
                  <a:gd name="connsiteY1" fmla="*/ 0 h 3676"/>
                </a:gdLst>
                <a:ahLst/>
                <a:cxnLst>
                  <a:cxn ang="0">
                    <a:pos x="connsiteX0" y="connsiteY0"/>
                  </a:cxn>
                  <a:cxn ang="0">
                    <a:pos x="connsiteX1" y="connsiteY1"/>
                  </a:cxn>
                </a:cxnLst>
                <a:rect l="l" t="t" r="r" b="b"/>
                <a:pathLst>
                  <a:path w="205957" h="3676">
                    <a:moveTo>
                      <a:pt x="0" y="0"/>
                    </a:moveTo>
                    <a:lnTo>
                      <a:pt x="205957" y="0"/>
                    </a:lnTo>
                  </a:path>
                </a:pathLst>
              </a:custGeom>
              <a:ln w="2450" cap="flat">
                <a:solidFill>
                  <a:srgbClr val="000000"/>
                </a:solidFill>
                <a:prstDash val="solid"/>
                <a:round/>
              </a:ln>
            </p:spPr>
            <p:txBody>
              <a:bodyPr rtlCol="0" anchor="ctr"/>
              <a:lstStyle/>
              <a:p>
                <a:endParaRPr lang="en-US"/>
              </a:p>
            </p:txBody>
          </p:sp>
          <p:sp>
            <p:nvSpPr>
              <p:cNvPr id="254" name="Freeform: Shape 253">
                <a:extLst>
                  <a:ext uri="{FF2B5EF4-FFF2-40B4-BE49-F238E27FC236}">
                    <a16:creationId xmlns:a16="http://schemas.microsoft.com/office/drawing/2014/main" id="{DC85B1A0-7C04-1CCE-0617-DDD75AB07067}"/>
                  </a:ext>
                </a:extLst>
              </p:cNvPr>
              <p:cNvSpPr/>
              <p:nvPr/>
            </p:nvSpPr>
            <p:spPr>
              <a:xfrm>
                <a:off x="3513786" y="5363705"/>
                <a:ext cx="205957" cy="3676"/>
              </a:xfrm>
              <a:custGeom>
                <a:avLst/>
                <a:gdLst>
                  <a:gd name="connsiteX0" fmla="*/ 0 w 205957"/>
                  <a:gd name="connsiteY0" fmla="*/ 0 h 3676"/>
                  <a:gd name="connsiteX1" fmla="*/ 205957 w 205957"/>
                  <a:gd name="connsiteY1" fmla="*/ 0 h 3676"/>
                </a:gdLst>
                <a:ahLst/>
                <a:cxnLst>
                  <a:cxn ang="0">
                    <a:pos x="connsiteX0" y="connsiteY0"/>
                  </a:cxn>
                  <a:cxn ang="0">
                    <a:pos x="connsiteX1" y="connsiteY1"/>
                  </a:cxn>
                </a:cxnLst>
                <a:rect l="l" t="t" r="r" b="b"/>
                <a:pathLst>
                  <a:path w="205957" h="3676">
                    <a:moveTo>
                      <a:pt x="0" y="0"/>
                    </a:moveTo>
                    <a:lnTo>
                      <a:pt x="205957" y="0"/>
                    </a:lnTo>
                  </a:path>
                </a:pathLst>
              </a:custGeom>
              <a:ln w="2450" cap="flat">
                <a:solidFill>
                  <a:srgbClr val="000000"/>
                </a:solidFill>
                <a:prstDash val="solid"/>
                <a:round/>
              </a:ln>
            </p:spPr>
            <p:txBody>
              <a:bodyPr rtlCol="0" anchor="ctr"/>
              <a:lstStyle/>
              <a:p>
                <a:endParaRPr lang="en-US"/>
              </a:p>
            </p:txBody>
          </p:sp>
          <p:sp>
            <p:nvSpPr>
              <p:cNvPr id="255" name="Freeform: Shape 254">
                <a:extLst>
                  <a:ext uri="{FF2B5EF4-FFF2-40B4-BE49-F238E27FC236}">
                    <a16:creationId xmlns:a16="http://schemas.microsoft.com/office/drawing/2014/main" id="{610593EA-7ACA-2107-585D-441977A66887}"/>
                  </a:ext>
                </a:extLst>
              </p:cNvPr>
              <p:cNvSpPr/>
              <p:nvPr/>
            </p:nvSpPr>
            <p:spPr>
              <a:xfrm>
                <a:off x="2930242" y="4413754"/>
                <a:ext cx="3676" cy="264100"/>
              </a:xfrm>
              <a:custGeom>
                <a:avLst/>
                <a:gdLst>
                  <a:gd name="connsiteX0" fmla="*/ 0 w 3676"/>
                  <a:gd name="connsiteY0" fmla="*/ 264101 h 264100"/>
                  <a:gd name="connsiteX1" fmla="*/ 0 w 3676"/>
                  <a:gd name="connsiteY1" fmla="*/ 0 h 264100"/>
                </a:gdLst>
                <a:ahLst/>
                <a:cxnLst>
                  <a:cxn ang="0">
                    <a:pos x="connsiteX0" y="connsiteY0"/>
                  </a:cxn>
                  <a:cxn ang="0">
                    <a:pos x="connsiteX1" y="connsiteY1"/>
                  </a:cxn>
                </a:cxnLst>
                <a:rect l="l" t="t" r="r" b="b"/>
                <a:pathLst>
                  <a:path w="3676" h="264100">
                    <a:moveTo>
                      <a:pt x="0" y="264101"/>
                    </a:moveTo>
                    <a:lnTo>
                      <a:pt x="0" y="0"/>
                    </a:lnTo>
                  </a:path>
                </a:pathLst>
              </a:custGeom>
              <a:ln w="2450" cap="flat">
                <a:solidFill>
                  <a:srgbClr val="000000"/>
                </a:solidFill>
                <a:prstDash val="solid"/>
                <a:round/>
              </a:ln>
            </p:spPr>
            <p:txBody>
              <a:bodyPr rtlCol="0" anchor="ctr"/>
              <a:lstStyle/>
              <a:p>
                <a:endParaRPr lang="en-US"/>
              </a:p>
            </p:txBody>
          </p:sp>
          <p:sp>
            <p:nvSpPr>
              <p:cNvPr id="256" name="Freeform: Shape 255">
                <a:extLst>
                  <a:ext uri="{FF2B5EF4-FFF2-40B4-BE49-F238E27FC236}">
                    <a16:creationId xmlns:a16="http://schemas.microsoft.com/office/drawing/2014/main" id="{161490AA-EEE2-94B9-9180-9C5715A5CD85}"/>
                  </a:ext>
                </a:extLst>
              </p:cNvPr>
              <p:cNvSpPr/>
              <p:nvPr/>
            </p:nvSpPr>
            <p:spPr>
              <a:xfrm>
                <a:off x="3616765" y="5612313"/>
                <a:ext cx="3676" cy="218005"/>
              </a:xfrm>
              <a:custGeom>
                <a:avLst/>
                <a:gdLst>
                  <a:gd name="connsiteX0" fmla="*/ 0 w 3676"/>
                  <a:gd name="connsiteY0" fmla="*/ 218005 h 218005"/>
                  <a:gd name="connsiteX1" fmla="*/ 0 w 3676"/>
                  <a:gd name="connsiteY1" fmla="*/ 0 h 218005"/>
                </a:gdLst>
                <a:ahLst/>
                <a:cxnLst>
                  <a:cxn ang="0">
                    <a:pos x="connsiteX0" y="connsiteY0"/>
                  </a:cxn>
                  <a:cxn ang="0">
                    <a:pos x="connsiteX1" y="connsiteY1"/>
                  </a:cxn>
                </a:cxnLst>
                <a:rect l="l" t="t" r="r" b="b"/>
                <a:pathLst>
                  <a:path w="3676" h="218005">
                    <a:moveTo>
                      <a:pt x="0" y="218005"/>
                    </a:moveTo>
                    <a:lnTo>
                      <a:pt x="0" y="0"/>
                    </a:lnTo>
                  </a:path>
                </a:pathLst>
              </a:custGeom>
              <a:ln w="2450" cap="flat">
                <a:solidFill>
                  <a:srgbClr val="000000"/>
                </a:solidFill>
                <a:prstDash val="solid"/>
                <a:round/>
              </a:ln>
            </p:spPr>
            <p:txBody>
              <a:bodyPr rtlCol="0" anchor="ctr"/>
              <a:lstStyle/>
              <a:p>
                <a:endParaRPr lang="en-US"/>
              </a:p>
            </p:txBody>
          </p:sp>
          <p:sp>
            <p:nvSpPr>
              <p:cNvPr id="257" name="Freeform: Shape 256">
                <a:extLst>
                  <a:ext uri="{FF2B5EF4-FFF2-40B4-BE49-F238E27FC236}">
                    <a16:creationId xmlns:a16="http://schemas.microsoft.com/office/drawing/2014/main" id="{7ECA740C-3459-780C-ACEA-B19F044D1BF7}"/>
                  </a:ext>
                </a:extLst>
              </p:cNvPr>
              <p:cNvSpPr/>
              <p:nvPr/>
            </p:nvSpPr>
            <p:spPr>
              <a:xfrm>
                <a:off x="2930242" y="3624422"/>
                <a:ext cx="3676" cy="163857"/>
              </a:xfrm>
              <a:custGeom>
                <a:avLst/>
                <a:gdLst>
                  <a:gd name="connsiteX0" fmla="*/ 0 w 3676"/>
                  <a:gd name="connsiteY0" fmla="*/ 163858 h 163857"/>
                  <a:gd name="connsiteX1" fmla="*/ 0 w 3676"/>
                  <a:gd name="connsiteY1" fmla="*/ 0 h 163857"/>
                </a:gdLst>
                <a:ahLst/>
                <a:cxnLst>
                  <a:cxn ang="0">
                    <a:pos x="connsiteX0" y="connsiteY0"/>
                  </a:cxn>
                  <a:cxn ang="0">
                    <a:pos x="connsiteX1" y="connsiteY1"/>
                  </a:cxn>
                </a:cxnLst>
                <a:rect l="l" t="t" r="r" b="b"/>
                <a:pathLst>
                  <a:path w="3676" h="163857">
                    <a:moveTo>
                      <a:pt x="0" y="163858"/>
                    </a:moveTo>
                    <a:lnTo>
                      <a:pt x="0" y="0"/>
                    </a:lnTo>
                  </a:path>
                </a:pathLst>
              </a:custGeom>
              <a:ln w="2450" cap="flat">
                <a:solidFill>
                  <a:srgbClr val="000000"/>
                </a:solidFill>
                <a:prstDash val="solid"/>
                <a:round/>
              </a:ln>
            </p:spPr>
            <p:txBody>
              <a:bodyPr rtlCol="0" anchor="ctr"/>
              <a:lstStyle/>
              <a:p>
                <a:endParaRPr lang="en-US"/>
              </a:p>
            </p:txBody>
          </p:sp>
          <p:sp>
            <p:nvSpPr>
              <p:cNvPr id="258" name="Freeform: Shape 257">
                <a:extLst>
                  <a:ext uri="{FF2B5EF4-FFF2-40B4-BE49-F238E27FC236}">
                    <a16:creationId xmlns:a16="http://schemas.microsoft.com/office/drawing/2014/main" id="{72F9AA28-B222-79BD-5A81-C6A0742F0D7F}"/>
                  </a:ext>
                </a:extLst>
              </p:cNvPr>
              <p:cNvSpPr/>
              <p:nvPr/>
            </p:nvSpPr>
            <p:spPr>
              <a:xfrm>
                <a:off x="3616765" y="4521218"/>
                <a:ext cx="3676" cy="466771"/>
              </a:xfrm>
              <a:custGeom>
                <a:avLst/>
                <a:gdLst>
                  <a:gd name="connsiteX0" fmla="*/ 0 w 3676"/>
                  <a:gd name="connsiteY0" fmla="*/ 466771 h 466771"/>
                  <a:gd name="connsiteX1" fmla="*/ 0 w 3676"/>
                  <a:gd name="connsiteY1" fmla="*/ 0 h 466771"/>
                </a:gdLst>
                <a:ahLst/>
                <a:cxnLst>
                  <a:cxn ang="0">
                    <a:pos x="connsiteX0" y="connsiteY0"/>
                  </a:cxn>
                  <a:cxn ang="0">
                    <a:pos x="connsiteX1" y="connsiteY1"/>
                  </a:cxn>
                </a:cxnLst>
                <a:rect l="l" t="t" r="r" b="b"/>
                <a:pathLst>
                  <a:path w="3676" h="466771">
                    <a:moveTo>
                      <a:pt x="0" y="466771"/>
                    </a:moveTo>
                    <a:lnTo>
                      <a:pt x="0" y="0"/>
                    </a:lnTo>
                  </a:path>
                </a:pathLst>
              </a:custGeom>
              <a:ln w="2450" cap="flat">
                <a:solidFill>
                  <a:srgbClr val="000000"/>
                </a:solidFill>
                <a:prstDash val="solid"/>
                <a:round/>
              </a:ln>
            </p:spPr>
            <p:txBody>
              <a:bodyPr rtlCol="0" anchor="ctr"/>
              <a:lstStyle/>
              <a:p>
                <a:endParaRPr lang="en-US"/>
              </a:p>
            </p:txBody>
          </p:sp>
        </p:grpSp>
        <p:sp>
          <p:nvSpPr>
            <p:cNvPr id="259" name="Freeform: Shape 258">
              <a:extLst>
                <a:ext uri="{FF2B5EF4-FFF2-40B4-BE49-F238E27FC236}">
                  <a16:creationId xmlns:a16="http://schemas.microsoft.com/office/drawing/2014/main" id="{5C5DCBDC-6BF8-ADD3-D34C-1C0B80CBE031}"/>
                </a:ext>
              </a:extLst>
            </p:cNvPr>
            <p:cNvSpPr/>
            <p:nvPr/>
          </p:nvSpPr>
          <p:spPr>
            <a:xfrm>
              <a:off x="3067548" y="3970990"/>
              <a:ext cx="892479" cy="1348585"/>
            </a:xfrm>
            <a:custGeom>
              <a:avLst/>
              <a:gdLst>
                <a:gd name="connsiteX0" fmla="*/ 0 w 892479"/>
                <a:gd name="connsiteY0" fmla="*/ 161692 h 1348585"/>
                <a:gd name="connsiteX1" fmla="*/ 205957 w 892479"/>
                <a:gd name="connsiteY1" fmla="*/ 161692 h 1348585"/>
                <a:gd name="connsiteX2" fmla="*/ 205957 w 892479"/>
                <a:gd name="connsiteY2" fmla="*/ 0 h 1348585"/>
                <a:gd name="connsiteX3" fmla="*/ 0 w 892479"/>
                <a:gd name="connsiteY3" fmla="*/ 0 h 1348585"/>
                <a:gd name="connsiteX4" fmla="*/ 686523 w 892479"/>
                <a:gd name="connsiteY4" fmla="*/ 1348585 h 1348585"/>
                <a:gd name="connsiteX5" fmla="*/ 892480 w 892479"/>
                <a:gd name="connsiteY5" fmla="*/ 1348585 h 1348585"/>
                <a:gd name="connsiteX6" fmla="*/ 892480 w 892479"/>
                <a:gd name="connsiteY6" fmla="*/ 1193658 h 1348585"/>
                <a:gd name="connsiteX7" fmla="*/ 686523 w 892479"/>
                <a:gd name="connsiteY7" fmla="*/ 1193658 h 134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479" h="1348585">
                  <a:moveTo>
                    <a:pt x="0" y="161692"/>
                  </a:moveTo>
                  <a:lnTo>
                    <a:pt x="205957" y="161692"/>
                  </a:lnTo>
                  <a:lnTo>
                    <a:pt x="205957" y="0"/>
                  </a:lnTo>
                  <a:lnTo>
                    <a:pt x="0" y="0"/>
                  </a:lnTo>
                  <a:close/>
                  <a:moveTo>
                    <a:pt x="686523" y="1348585"/>
                  </a:moveTo>
                  <a:lnTo>
                    <a:pt x="892480" y="1348585"/>
                  </a:lnTo>
                  <a:lnTo>
                    <a:pt x="892480" y="1193658"/>
                  </a:lnTo>
                  <a:lnTo>
                    <a:pt x="686523" y="1193658"/>
                  </a:lnTo>
                  <a:close/>
                </a:path>
              </a:pathLst>
            </a:custGeom>
            <a:solidFill>
              <a:srgbClr val="D95319"/>
            </a:solidFill>
            <a:ln w="3676" cap="sq">
              <a:noFill/>
              <a:prstDash val="solid"/>
              <a:miter/>
            </a:ln>
          </p:spPr>
          <p:txBody>
            <a:bodyPr rtlCol="0" anchor="ctr"/>
            <a:lstStyle/>
            <a:p>
              <a:endParaRPr lang="en-US"/>
            </a:p>
          </p:txBody>
        </p:sp>
        <p:grpSp>
          <p:nvGrpSpPr>
            <p:cNvPr id="260" name="Graphic 24">
              <a:extLst>
                <a:ext uri="{FF2B5EF4-FFF2-40B4-BE49-F238E27FC236}">
                  <a16:creationId xmlns:a16="http://schemas.microsoft.com/office/drawing/2014/main" id="{836FE1DB-0359-78A8-E831-02EE1FBF82B9}"/>
                </a:ext>
              </a:extLst>
            </p:cNvPr>
            <p:cNvGrpSpPr/>
            <p:nvPr/>
          </p:nvGrpSpPr>
          <p:grpSpPr>
            <a:xfrm>
              <a:off x="3067548" y="3898982"/>
              <a:ext cx="892479" cy="1587564"/>
              <a:chOff x="3067548" y="3898982"/>
              <a:chExt cx="892479" cy="1587564"/>
            </a:xfrm>
            <a:noFill/>
          </p:grpSpPr>
          <p:sp>
            <p:nvSpPr>
              <p:cNvPr id="261" name="Freeform: Shape 260">
                <a:extLst>
                  <a:ext uri="{FF2B5EF4-FFF2-40B4-BE49-F238E27FC236}">
                    <a16:creationId xmlns:a16="http://schemas.microsoft.com/office/drawing/2014/main" id="{541516F9-4869-29DA-0EEE-F1F84F29EF10}"/>
                  </a:ext>
                </a:extLst>
              </p:cNvPr>
              <p:cNvSpPr/>
              <p:nvPr/>
            </p:nvSpPr>
            <p:spPr>
              <a:xfrm>
                <a:off x="3067548" y="3970990"/>
                <a:ext cx="205957" cy="161692"/>
              </a:xfrm>
              <a:custGeom>
                <a:avLst/>
                <a:gdLst>
                  <a:gd name="connsiteX0" fmla="*/ 0 w 205957"/>
                  <a:gd name="connsiteY0" fmla="*/ 161692 h 161692"/>
                  <a:gd name="connsiteX1" fmla="*/ 205957 w 205957"/>
                  <a:gd name="connsiteY1" fmla="*/ 161692 h 161692"/>
                  <a:gd name="connsiteX2" fmla="*/ 205957 w 205957"/>
                  <a:gd name="connsiteY2" fmla="*/ 0 h 161692"/>
                  <a:gd name="connsiteX3" fmla="*/ 0 w 205957"/>
                  <a:gd name="connsiteY3" fmla="*/ 0 h 161692"/>
                  <a:gd name="connsiteX4" fmla="*/ 0 w 205957"/>
                  <a:gd name="connsiteY4" fmla="*/ 161692 h 161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57" h="161692">
                    <a:moveTo>
                      <a:pt x="0" y="161692"/>
                    </a:moveTo>
                    <a:lnTo>
                      <a:pt x="205957" y="161692"/>
                    </a:lnTo>
                    <a:lnTo>
                      <a:pt x="205957" y="0"/>
                    </a:lnTo>
                    <a:lnTo>
                      <a:pt x="0" y="0"/>
                    </a:lnTo>
                    <a:lnTo>
                      <a:pt x="0" y="161692"/>
                    </a:lnTo>
                  </a:path>
                </a:pathLst>
              </a:custGeom>
              <a:noFill/>
              <a:ln w="2450" cap="sq">
                <a:solidFill>
                  <a:srgbClr val="000000"/>
                </a:solid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D2728B2-3F82-6B45-7C2B-3E6FFBD6D3A5}"/>
                  </a:ext>
                </a:extLst>
              </p:cNvPr>
              <p:cNvSpPr/>
              <p:nvPr/>
            </p:nvSpPr>
            <p:spPr>
              <a:xfrm>
                <a:off x="3754071" y="5164648"/>
                <a:ext cx="205957" cy="154927"/>
              </a:xfrm>
              <a:custGeom>
                <a:avLst/>
                <a:gdLst>
                  <a:gd name="connsiteX0" fmla="*/ 0 w 205957"/>
                  <a:gd name="connsiteY0" fmla="*/ 154927 h 154927"/>
                  <a:gd name="connsiteX1" fmla="*/ 205957 w 205957"/>
                  <a:gd name="connsiteY1" fmla="*/ 154927 h 154927"/>
                  <a:gd name="connsiteX2" fmla="*/ 205957 w 205957"/>
                  <a:gd name="connsiteY2" fmla="*/ 0 h 154927"/>
                  <a:gd name="connsiteX3" fmla="*/ 0 w 205957"/>
                  <a:gd name="connsiteY3" fmla="*/ 0 h 154927"/>
                  <a:gd name="connsiteX4" fmla="*/ 0 w 205957"/>
                  <a:gd name="connsiteY4" fmla="*/ 154927 h 15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57" h="154927">
                    <a:moveTo>
                      <a:pt x="0" y="154927"/>
                    </a:moveTo>
                    <a:lnTo>
                      <a:pt x="205957" y="154927"/>
                    </a:lnTo>
                    <a:lnTo>
                      <a:pt x="205957" y="0"/>
                    </a:lnTo>
                    <a:lnTo>
                      <a:pt x="0" y="0"/>
                    </a:lnTo>
                    <a:lnTo>
                      <a:pt x="0" y="154927"/>
                    </a:lnTo>
                  </a:path>
                </a:pathLst>
              </a:custGeom>
              <a:noFill/>
              <a:ln w="2450" cap="sq">
                <a:solidFill>
                  <a:srgbClr val="000000"/>
                </a:solid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B7CC6A00-6A79-DB9B-25EB-23296C6E2CD1}"/>
                  </a:ext>
                </a:extLst>
              </p:cNvPr>
              <p:cNvSpPr/>
              <p:nvPr/>
            </p:nvSpPr>
            <p:spPr>
              <a:xfrm>
                <a:off x="3067548" y="4079289"/>
                <a:ext cx="205957" cy="3676"/>
              </a:xfrm>
              <a:custGeom>
                <a:avLst/>
                <a:gdLst>
                  <a:gd name="connsiteX0" fmla="*/ 0 w 205957"/>
                  <a:gd name="connsiteY0" fmla="*/ 0 h 3676"/>
                  <a:gd name="connsiteX1" fmla="*/ 205957 w 205957"/>
                  <a:gd name="connsiteY1" fmla="*/ 0 h 3676"/>
                </a:gdLst>
                <a:ahLst/>
                <a:cxnLst>
                  <a:cxn ang="0">
                    <a:pos x="connsiteX0" y="connsiteY0"/>
                  </a:cxn>
                  <a:cxn ang="0">
                    <a:pos x="connsiteX1" y="connsiteY1"/>
                  </a:cxn>
                </a:cxnLst>
                <a:rect l="l" t="t" r="r" b="b"/>
                <a:pathLst>
                  <a:path w="205957" h="3676">
                    <a:moveTo>
                      <a:pt x="0" y="0"/>
                    </a:moveTo>
                    <a:lnTo>
                      <a:pt x="205957" y="0"/>
                    </a:lnTo>
                  </a:path>
                </a:pathLst>
              </a:custGeom>
              <a:ln w="2450" cap="flat">
                <a:solidFill>
                  <a:srgbClr val="000000"/>
                </a:solidFill>
                <a:prstDash val="solid"/>
                <a:round/>
              </a:ln>
            </p:spPr>
            <p:txBody>
              <a:bodyPr rtlCol="0" anchor="ctr"/>
              <a:lstStyle/>
              <a:p>
                <a:endParaRPr lang="en-US"/>
              </a:p>
            </p:txBody>
          </p:sp>
          <p:sp>
            <p:nvSpPr>
              <p:cNvPr id="264" name="Freeform: Shape 263">
                <a:extLst>
                  <a:ext uri="{FF2B5EF4-FFF2-40B4-BE49-F238E27FC236}">
                    <a16:creationId xmlns:a16="http://schemas.microsoft.com/office/drawing/2014/main" id="{914E433C-EFD3-6E56-89FD-BF046884E7BE}"/>
                  </a:ext>
                </a:extLst>
              </p:cNvPr>
              <p:cNvSpPr/>
              <p:nvPr/>
            </p:nvSpPr>
            <p:spPr>
              <a:xfrm>
                <a:off x="3754071" y="5224207"/>
                <a:ext cx="205957" cy="3676"/>
              </a:xfrm>
              <a:custGeom>
                <a:avLst/>
                <a:gdLst>
                  <a:gd name="connsiteX0" fmla="*/ 0 w 205957"/>
                  <a:gd name="connsiteY0" fmla="*/ 0 h 3676"/>
                  <a:gd name="connsiteX1" fmla="*/ 205957 w 205957"/>
                  <a:gd name="connsiteY1" fmla="*/ 0 h 3676"/>
                </a:gdLst>
                <a:ahLst/>
                <a:cxnLst>
                  <a:cxn ang="0">
                    <a:pos x="connsiteX0" y="connsiteY0"/>
                  </a:cxn>
                  <a:cxn ang="0">
                    <a:pos x="connsiteX1" y="connsiteY1"/>
                  </a:cxn>
                </a:cxnLst>
                <a:rect l="l" t="t" r="r" b="b"/>
                <a:pathLst>
                  <a:path w="205957" h="3676">
                    <a:moveTo>
                      <a:pt x="0" y="0"/>
                    </a:moveTo>
                    <a:lnTo>
                      <a:pt x="205957" y="0"/>
                    </a:lnTo>
                  </a:path>
                </a:pathLst>
              </a:custGeom>
              <a:ln w="2450" cap="flat">
                <a:solidFill>
                  <a:srgbClr val="000000"/>
                </a:solidFill>
                <a:prstDash val="solid"/>
                <a:round/>
              </a:ln>
            </p:spPr>
            <p:txBody>
              <a:bodyPr rtlCol="0" anchor="ctr"/>
              <a:lstStyle/>
              <a:p>
                <a:endParaRPr lang="en-US"/>
              </a:p>
            </p:txBody>
          </p:sp>
          <p:sp>
            <p:nvSpPr>
              <p:cNvPr id="265" name="Freeform: Shape 264">
                <a:extLst>
                  <a:ext uri="{FF2B5EF4-FFF2-40B4-BE49-F238E27FC236}">
                    <a16:creationId xmlns:a16="http://schemas.microsoft.com/office/drawing/2014/main" id="{1FF6A16C-FE25-2BA8-5D0A-0830BE793FB7}"/>
                  </a:ext>
                </a:extLst>
              </p:cNvPr>
              <p:cNvSpPr/>
              <p:nvPr/>
            </p:nvSpPr>
            <p:spPr>
              <a:xfrm>
                <a:off x="3170527" y="4132682"/>
                <a:ext cx="3676" cy="217266"/>
              </a:xfrm>
              <a:custGeom>
                <a:avLst/>
                <a:gdLst>
                  <a:gd name="connsiteX0" fmla="*/ 0 w 3676"/>
                  <a:gd name="connsiteY0" fmla="*/ 217266 h 217266"/>
                  <a:gd name="connsiteX1" fmla="*/ 0 w 3676"/>
                  <a:gd name="connsiteY1" fmla="*/ 0 h 217266"/>
                </a:gdLst>
                <a:ahLst/>
                <a:cxnLst>
                  <a:cxn ang="0">
                    <a:pos x="connsiteX0" y="connsiteY0"/>
                  </a:cxn>
                  <a:cxn ang="0">
                    <a:pos x="connsiteX1" y="connsiteY1"/>
                  </a:cxn>
                </a:cxnLst>
                <a:rect l="l" t="t" r="r" b="b"/>
                <a:pathLst>
                  <a:path w="3676" h="217266">
                    <a:moveTo>
                      <a:pt x="0" y="217266"/>
                    </a:moveTo>
                    <a:lnTo>
                      <a:pt x="0" y="0"/>
                    </a:lnTo>
                  </a:path>
                </a:pathLst>
              </a:custGeom>
              <a:ln w="2450" cap="flat">
                <a:solidFill>
                  <a:srgbClr val="000000"/>
                </a:solidFill>
                <a:prstDash val="solid"/>
                <a:round/>
              </a:ln>
            </p:spPr>
            <p:txBody>
              <a:bodyPr rtlCol="0" anchor="ctr"/>
              <a:lstStyle/>
              <a:p>
                <a:endParaRPr lang="en-US"/>
              </a:p>
            </p:txBody>
          </p:sp>
          <p:sp>
            <p:nvSpPr>
              <p:cNvPr id="266" name="Freeform: Shape 265">
                <a:extLst>
                  <a:ext uri="{FF2B5EF4-FFF2-40B4-BE49-F238E27FC236}">
                    <a16:creationId xmlns:a16="http://schemas.microsoft.com/office/drawing/2014/main" id="{11224950-FA99-ED3B-AB38-B33F94BD4C74}"/>
                  </a:ext>
                </a:extLst>
              </p:cNvPr>
              <p:cNvSpPr/>
              <p:nvPr/>
            </p:nvSpPr>
            <p:spPr>
              <a:xfrm>
                <a:off x="3857049" y="5319576"/>
                <a:ext cx="3676" cy="166971"/>
              </a:xfrm>
              <a:custGeom>
                <a:avLst/>
                <a:gdLst>
                  <a:gd name="connsiteX0" fmla="*/ 0 w 3676"/>
                  <a:gd name="connsiteY0" fmla="*/ 166972 h 166971"/>
                  <a:gd name="connsiteX1" fmla="*/ 0 w 3676"/>
                  <a:gd name="connsiteY1" fmla="*/ 0 h 166971"/>
                </a:gdLst>
                <a:ahLst/>
                <a:cxnLst>
                  <a:cxn ang="0">
                    <a:pos x="connsiteX0" y="connsiteY0"/>
                  </a:cxn>
                  <a:cxn ang="0">
                    <a:pos x="connsiteX1" y="connsiteY1"/>
                  </a:cxn>
                </a:cxnLst>
                <a:rect l="l" t="t" r="r" b="b"/>
                <a:pathLst>
                  <a:path w="3676" h="166971">
                    <a:moveTo>
                      <a:pt x="0" y="166972"/>
                    </a:moveTo>
                    <a:lnTo>
                      <a:pt x="0" y="0"/>
                    </a:lnTo>
                  </a:path>
                </a:pathLst>
              </a:custGeom>
              <a:ln w="2450" cap="flat">
                <a:solidFill>
                  <a:srgbClr val="000000"/>
                </a:solidFill>
                <a:prstDash val="solid"/>
                <a:round/>
              </a:ln>
            </p:spPr>
            <p:txBody>
              <a:bodyPr rtlCol="0" anchor="ctr"/>
              <a:lstStyle/>
              <a:p>
                <a:endParaRPr lang="en-US"/>
              </a:p>
            </p:txBody>
          </p:sp>
          <p:sp>
            <p:nvSpPr>
              <p:cNvPr id="267" name="Freeform: Shape 266">
                <a:extLst>
                  <a:ext uri="{FF2B5EF4-FFF2-40B4-BE49-F238E27FC236}">
                    <a16:creationId xmlns:a16="http://schemas.microsoft.com/office/drawing/2014/main" id="{206FD62B-6A25-17DD-0F0F-5E03BA84768A}"/>
                  </a:ext>
                </a:extLst>
              </p:cNvPr>
              <p:cNvSpPr/>
              <p:nvPr/>
            </p:nvSpPr>
            <p:spPr>
              <a:xfrm>
                <a:off x="3170527" y="3898982"/>
                <a:ext cx="3676" cy="72007"/>
              </a:xfrm>
              <a:custGeom>
                <a:avLst/>
                <a:gdLst>
                  <a:gd name="connsiteX0" fmla="*/ 0 w 3676"/>
                  <a:gd name="connsiteY0" fmla="*/ 72008 h 72007"/>
                  <a:gd name="connsiteX1" fmla="*/ 0 w 3676"/>
                  <a:gd name="connsiteY1" fmla="*/ 0 h 72007"/>
                </a:gdLst>
                <a:ahLst/>
                <a:cxnLst>
                  <a:cxn ang="0">
                    <a:pos x="connsiteX0" y="connsiteY0"/>
                  </a:cxn>
                  <a:cxn ang="0">
                    <a:pos x="connsiteX1" y="connsiteY1"/>
                  </a:cxn>
                </a:cxnLst>
                <a:rect l="l" t="t" r="r" b="b"/>
                <a:pathLst>
                  <a:path w="3676" h="72007">
                    <a:moveTo>
                      <a:pt x="0" y="72008"/>
                    </a:moveTo>
                    <a:lnTo>
                      <a:pt x="0" y="0"/>
                    </a:lnTo>
                  </a:path>
                </a:pathLst>
              </a:custGeom>
              <a:ln w="2450" cap="flat">
                <a:solidFill>
                  <a:srgbClr val="000000"/>
                </a:solidFill>
                <a:prstDash val="solid"/>
                <a:round/>
              </a:ln>
            </p:spPr>
            <p:txBody>
              <a:bodyPr rtlCol="0" anchor="ctr"/>
              <a:lstStyle/>
              <a:p>
                <a:endParaRPr lang="en-US"/>
              </a:p>
            </p:txBody>
          </p:sp>
          <p:sp>
            <p:nvSpPr>
              <p:cNvPr id="268" name="Freeform: Shape 267">
                <a:extLst>
                  <a:ext uri="{FF2B5EF4-FFF2-40B4-BE49-F238E27FC236}">
                    <a16:creationId xmlns:a16="http://schemas.microsoft.com/office/drawing/2014/main" id="{6CE0FA99-4DBC-DAEC-9128-98758C0643F7}"/>
                  </a:ext>
                </a:extLst>
              </p:cNvPr>
              <p:cNvSpPr/>
              <p:nvPr/>
            </p:nvSpPr>
            <p:spPr>
              <a:xfrm>
                <a:off x="3857049" y="4996680"/>
                <a:ext cx="3676" cy="167967"/>
              </a:xfrm>
              <a:custGeom>
                <a:avLst/>
                <a:gdLst>
                  <a:gd name="connsiteX0" fmla="*/ 0 w 3676"/>
                  <a:gd name="connsiteY0" fmla="*/ 167968 h 167967"/>
                  <a:gd name="connsiteX1" fmla="*/ 0 w 3676"/>
                  <a:gd name="connsiteY1" fmla="*/ 0 h 167967"/>
                </a:gdLst>
                <a:ahLst/>
                <a:cxnLst>
                  <a:cxn ang="0">
                    <a:pos x="connsiteX0" y="connsiteY0"/>
                  </a:cxn>
                  <a:cxn ang="0">
                    <a:pos x="connsiteX1" y="connsiteY1"/>
                  </a:cxn>
                </a:cxnLst>
                <a:rect l="l" t="t" r="r" b="b"/>
                <a:pathLst>
                  <a:path w="3676" h="167967">
                    <a:moveTo>
                      <a:pt x="0" y="167968"/>
                    </a:moveTo>
                    <a:lnTo>
                      <a:pt x="0" y="0"/>
                    </a:lnTo>
                  </a:path>
                </a:pathLst>
              </a:custGeom>
              <a:ln w="2450" cap="flat">
                <a:solidFill>
                  <a:srgbClr val="000000"/>
                </a:solidFill>
                <a:prstDash val="solid"/>
                <a:round/>
              </a:ln>
            </p:spPr>
            <p:txBody>
              <a:bodyPr rtlCol="0" anchor="ctr"/>
              <a:lstStyle/>
              <a:p>
                <a:endParaRPr lang="en-US"/>
              </a:p>
            </p:txBody>
          </p:sp>
        </p:grpSp>
        <p:sp>
          <p:nvSpPr>
            <p:cNvPr id="269" name="TextBox 268">
              <a:extLst>
                <a:ext uri="{FF2B5EF4-FFF2-40B4-BE49-F238E27FC236}">
                  <a16:creationId xmlns:a16="http://schemas.microsoft.com/office/drawing/2014/main" id="{26140837-AF64-972D-55D5-E6C71858BAB3}"/>
                </a:ext>
              </a:extLst>
            </p:cNvPr>
            <p:cNvSpPr txBox="1"/>
            <p:nvPr/>
          </p:nvSpPr>
          <p:spPr>
            <a:xfrm>
              <a:off x="2539333" y="3176126"/>
              <a:ext cx="1745389" cy="168646"/>
            </a:xfrm>
            <a:prstGeom prst="rect">
              <a:avLst/>
            </a:prstGeom>
            <a:noFill/>
          </p:spPr>
          <p:txBody>
            <a:bodyPr wrap="none" rtlCol="0">
              <a:spAutoFit/>
            </a:bodyPr>
            <a:lstStyle/>
            <a:p>
              <a:pPr algn="l"/>
              <a:r>
                <a:rPr lang="en-US" sz="550" b="1" spc="0" baseline="0">
                  <a:solidFill>
                    <a:srgbClr val="000000"/>
                  </a:solidFill>
                  <a:latin typeface="Arial"/>
                  <a:cs typeface="Arial"/>
                  <a:sym typeface="Arial"/>
                  <a:rtl val="0"/>
                </a:rPr>
                <a:t>ADPC vs L-Curve Results for ADPC Ratio: 17.5</a:t>
              </a:r>
            </a:p>
          </p:txBody>
        </p:sp>
        <p:sp>
          <p:nvSpPr>
            <p:cNvPr id="270" name="TextBox 269">
              <a:extLst>
                <a:ext uri="{FF2B5EF4-FFF2-40B4-BE49-F238E27FC236}">
                  <a16:creationId xmlns:a16="http://schemas.microsoft.com/office/drawing/2014/main" id="{40C430C0-495B-3516-92E4-120B4C5AAC98}"/>
                </a:ext>
              </a:extLst>
            </p:cNvPr>
            <p:cNvSpPr txBox="1"/>
            <p:nvPr/>
          </p:nvSpPr>
          <p:spPr>
            <a:xfrm>
              <a:off x="2697423" y="3264362"/>
              <a:ext cx="1432887" cy="168646"/>
            </a:xfrm>
            <a:prstGeom prst="rect">
              <a:avLst/>
            </a:prstGeom>
            <a:noFill/>
          </p:spPr>
          <p:txBody>
            <a:bodyPr wrap="none" rtlCol="0">
              <a:spAutoFit/>
            </a:bodyPr>
            <a:lstStyle/>
            <a:p>
              <a:pPr algn="l"/>
              <a:r>
                <a:rPr lang="en-US" sz="550" b="1" spc="0" baseline="0">
                  <a:solidFill>
                    <a:srgbClr val="000000"/>
                  </a:solidFill>
                  <a:latin typeface="Arial"/>
                  <a:cs typeface="Arial"/>
                  <a:sym typeface="Arial"/>
                  <a:rtl val="0"/>
                </a:rPr>
                <a:t>Simulations run on 16 different beats</a:t>
              </a:r>
            </a:p>
          </p:txBody>
        </p:sp>
        <p:sp>
          <p:nvSpPr>
            <p:cNvPr id="271" name="TextBox 270">
              <a:extLst>
                <a:ext uri="{FF2B5EF4-FFF2-40B4-BE49-F238E27FC236}">
                  <a16:creationId xmlns:a16="http://schemas.microsoft.com/office/drawing/2014/main" id="{574DD92D-FB0A-5585-2618-FC82BB1F9423}"/>
                </a:ext>
              </a:extLst>
            </p:cNvPr>
            <p:cNvSpPr txBox="1"/>
            <p:nvPr/>
          </p:nvSpPr>
          <p:spPr>
            <a:xfrm>
              <a:off x="4462139" y="4451693"/>
              <a:ext cx="602000" cy="153940"/>
            </a:xfrm>
            <a:prstGeom prst="rect">
              <a:avLst/>
            </a:prstGeom>
            <a:noFill/>
          </p:spPr>
          <p:txBody>
            <a:bodyPr wrap="none" rtlCol="0">
              <a:spAutoFit/>
            </a:bodyPr>
            <a:lstStyle/>
            <a:p>
              <a:pPr algn="l"/>
              <a:r>
                <a:rPr lang="en-US" sz="463" b="1" spc="0" baseline="0">
                  <a:solidFill>
                    <a:srgbClr val="000000"/>
                  </a:solidFill>
                  <a:latin typeface="Arial"/>
                  <a:cs typeface="Arial"/>
                  <a:sym typeface="Arial"/>
                  <a:rtl val="0"/>
                </a:rPr>
                <a:t>Method Names</a:t>
              </a:r>
            </a:p>
          </p:txBody>
        </p:sp>
        <p:sp>
          <p:nvSpPr>
            <p:cNvPr id="272" name="Freeform: Shape 271">
              <a:extLst>
                <a:ext uri="{FF2B5EF4-FFF2-40B4-BE49-F238E27FC236}">
                  <a16:creationId xmlns:a16="http://schemas.microsoft.com/office/drawing/2014/main" id="{9C15DF7C-E3D0-C5E8-AB1B-8F7C059BE464}"/>
                </a:ext>
              </a:extLst>
            </p:cNvPr>
            <p:cNvSpPr/>
            <p:nvPr/>
          </p:nvSpPr>
          <p:spPr>
            <a:xfrm>
              <a:off x="4553579" y="4654697"/>
              <a:ext cx="67228" cy="3676"/>
            </a:xfrm>
            <a:custGeom>
              <a:avLst/>
              <a:gdLst>
                <a:gd name="connsiteX0" fmla="*/ 0 w 67228"/>
                <a:gd name="connsiteY0" fmla="*/ 0 h 3676"/>
                <a:gd name="connsiteX1" fmla="*/ 67228 w 67228"/>
                <a:gd name="connsiteY1" fmla="*/ 0 h 3676"/>
              </a:gdLst>
              <a:ahLst/>
              <a:cxnLst>
                <a:cxn ang="0">
                  <a:pos x="connsiteX0" y="connsiteY0"/>
                </a:cxn>
                <a:cxn ang="0">
                  <a:pos x="connsiteX1" y="connsiteY1"/>
                </a:cxn>
              </a:cxnLst>
              <a:rect l="l" t="t" r="r" b="b"/>
              <a:pathLst>
                <a:path w="67228" h="3676">
                  <a:moveTo>
                    <a:pt x="0" y="0"/>
                  </a:moveTo>
                  <a:lnTo>
                    <a:pt x="67228" y="0"/>
                  </a:lnTo>
                </a:path>
              </a:pathLst>
            </a:custGeom>
            <a:ln w="14702" cap="flat">
              <a:solidFill>
                <a:srgbClr val="0072BD"/>
              </a:solidFill>
              <a:prstDash val="solid"/>
              <a:round/>
            </a:ln>
          </p:spPr>
          <p:txBody>
            <a:bodyPr rtlCol="0" anchor="ctr"/>
            <a:lstStyle/>
            <a:p>
              <a:endParaRPr lang="en-US"/>
            </a:p>
          </p:txBody>
        </p:sp>
        <p:sp>
          <p:nvSpPr>
            <p:cNvPr id="273" name="TextBox 272">
              <a:extLst>
                <a:ext uri="{FF2B5EF4-FFF2-40B4-BE49-F238E27FC236}">
                  <a16:creationId xmlns:a16="http://schemas.microsoft.com/office/drawing/2014/main" id="{A06D77C2-5BF1-8786-0B5D-2DA8A4642A7E}"/>
                </a:ext>
              </a:extLst>
            </p:cNvPr>
            <p:cNvSpPr txBox="1"/>
            <p:nvPr/>
          </p:nvSpPr>
          <p:spPr>
            <a:xfrm>
              <a:off x="4562982" y="4585079"/>
              <a:ext cx="315233" cy="146587"/>
            </a:xfrm>
            <a:prstGeom prst="rect">
              <a:avLst/>
            </a:prstGeom>
            <a:noFill/>
          </p:spPr>
          <p:txBody>
            <a:bodyPr wrap="none" rtlCol="0">
              <a:spAutoFit/>
            </a:bodyPr>
            <a:lstStyle/>
            <a:p>
              <a:pPr algn="l"/>
              <a:r>
                <a:rPr lang="en-US" sz="376" spc="0" baseline="0">
                  <a:solidFill>
                    <a:srgbClr val="000000"/>
                  </a:solidFill>
                  <a:latin typeface="Arial"/>
                  <a:cs typeface="Arial"/>
                  <a:sym typeface="Arial"/>
                  <a:rtl val="0"/>
                </a:rPr>
                <a:t>ADPC</a:t>
              </a:r>
            </a:p>
          </p:txBody>
        </p:sp>
        <p:sp>
          <p:nvSpPr>
            <p:cNvPr id="274" name="Freeform: Shape 273">
              <a:extLst>
                <a:ext uri="{FF2B5EF4-FFF2-40B4-BE49-F238E27FC236}">
                  <a16:creationId xmlns:a16="http://schemas.microsoft.com/office/drawing/2014/main" id="{051C2673-BA14-E413-DB84-5A5B56A4632D}"/>
                </a:ext>
              </a:extLst>
            </p:cNvPr>
            <p:cNvSpPr/>
            <p:nvPr/>
          </p:nvSpPr>
          <p:spPr>
            <a:xfrm>
              <a:off x="4553579" y="4784411"/>
              <a:ext cx="67228" cy="3676"/>
            </a:xfrm>
            <a:custGeom>
              <a:avLst/>
              <a:gdLst>
                <a:gd name="connsiteX0" fmla="*/ 0 w 67228"/>
                <a:gd name="connsiteY0" fmla="*/ 0 h 3676"/>
                <a:gd name="connsiteX1" fmla="*/ 67228 w 67228"/>
                <a:gd name="connsiteY1" fmla="*/ 0 h 3676"/>
              </a:gdLst>
              <a:ahLst/>
              <a:cxnLst>
                <a:cxn ang="0">
                  <a:pos x="connsiteX0" y="connsiteY0"/>
                </a:cxn>
                <a:cxn ang="0">
                  <a:pos x="connsiteX1" y="connsiteY1"/>
                </a:cxn>
              </a:cxnLst>
              <a:rect l="l" t="t" r="r" b="b"/>
              <a:pathLst>
                <a:path w="67228" h="3676">
                  <a:moveTo>
                    <a:pt x="0" y="0"/>
                  </a:moveTo>
                  <a:lnTo>
                    <a:pt x="67228" y="0"/>
                  </a:lnTo>
                </a:path>
              </a:pathLst>
            </a:custGeom>
            <a:ln w="14702" cap="flat">
              <a:solidFill>
                <a:srgbClr val="D95319"/>
              </a:solidFill>
              <a:prstDash val="solid"/>
              <a:round/>
            </a:ln>
          </p:spPr>
          <p:txBody>
            <a:bodyPr rtlCol="0" anchor="ctr"/>
            <a:lstStyle/>
            <a:p>
              <a:endParaRPr lang="en-US"/>
            </a:p>
          </p:txBody>
        </p:sp>
        <p:sp>
          <p:nvSpPr>
            <p:cNvPr id="275" name="TextBox 274">
              <a:extLst>
                <a:ext uri="{FF2B5EF4-FFF2-40B4-BE49-F238E27FC236}">
                  <a16:creationId xmlns:a16="http://schemas.microsoft.com/office/drawing/2014/main" id="{00E688BF-914E-42EC-A7CD-1B06DA526AF5}"/>
                </a:ext>
              </a:extLst>
            </p:cNvPr>
            <p:cNvSpPr txBox="1"/>
            <p:nvPr/>
          </p:nvSpPr>
          <p:spPr>
            <a:xfrm>
              <a:off x="4562982" y="4714793"/>
              <a:ext cx="340969" cy="146587"/>
            </a:xfrm>
            <a:prstGeom prst="rect">
              <a:avLst/>
            </a:prstGeom>
            <a:noFill/>
          </p:spPr>
          <p:txBody>
            <a:bodyPr wrap="none" rtlCol="0">
              <a:spAutoFit/>
            </a:bodyPr>
            <a:lstStyle/>
            <a:p>
              <a:pPr algn="l"/>
              <a:r>
                <a:rPr lang="en-US" sz="376" spc="0" baseline="0">
                  <a:solidFill>
                    <a:srgbClr val="000000"/>
                  </a:solidFill>
                  <a:latin typeface="Arial"/>
                  <a:cs typeface="Arial"/>
                  <a:sym typeface="Arial"/>
                  <a:rtl val="0"/>
                </a:rPr>
                <a:t>L-Curve</a:t>
              </a:r>
            </a:p>
          </p:txBody>
        </p:sp>
      </p:grpSp>
      <p:grpSp>
        <p:nvGrpSpPr>
          <p:cNvPr id="276" name="Graphic 28">
            <a:extLst>
              <a:ext uri="{FF2B5EF4-FFF2-40B4-BE49-F238E27FC236}">
                <a16:creationId xmlns:a16="http://schemas.microsoft.com/office/drawing/2014/main" id="{31C5A48B-5AB8-534A-4D26-33DA8E4F90C8}"/>
              </a:ext>
            </a:extLst>
          </p:cNvPr>
          <p:cNvGrpSpPr/>
          <p:nvPr/>
        </p:nvGrpSpPr>
        <p:grpSpPr>
          <a:xfrm>
            <a:off x="6247350" y="3096544"/>
            <a:ext cx="2880000" cy="2880000"/>
            <a:chOff x="6368472" y="2975628"/>
            <a:chExt cx="3339148" cy="3339148"/>
          </a:xfrm>
        </p:grpSpPr>
        <p:sp>
          <p:nvSpPr>
            <p:cNvPr id="277" name="Freeform: Shape 276">
              <a:extLst>
                <a:ext uri="{FF2B5EF4-FFF2-40B4-BE49-F238E27FC236}">
                  <a16:creationId xmlns:a16="http://schemas.microsoft.com/office/drawing/2014/main" id="{C9289F63-B7A9-A265-8984-FE22CBEE8F92}"/>
                </a:ext>
              </a:extLst>
            </p:cNvPr>
            <p:cNvSpPr/>
            <p:nvPr/>
          </p:nvSpPr>
          <p:spPr>
            <a:xfrm>
              <a:off x="6368472" y="2975628"/>
              <a:ext cx="3339148" cy="3339148"/>
            </a:xfrm>
            <a:custGeom>
              <a:avLst/>
              <a:gdLst>
                <a:gd name="connsiteX0" fmla="*/ 0 w 3339148"/>
                <a:gd name="connsiteY0" fmla="*/ 0 h 3339148"/>
                <a:gd name="connsiteX1" fmla="*/ 3339148 w 3339148"/>
                <a:gd name="connsiteY1" fmla="*/ 0 h 3339148"/>
                <a:gd name="connsiteX2" fmla="*/ 3339148 w 3339148"/>
                <a:gd name="connsiteY2" fmla="*/ 3339148 h 3339148"/>
                <a:gd name="connsiteX3" fmla="*/ 0 w 3339148"/>
                <a:gd name="connsiteY3" fmla="*/ 3339148 h 3339148"/>
              </a:gdLst>
              <a:ahLst/>
              <a:cxnLst>
                <a:cxn ang="0">
                  <a:pos x="connsiteX0" y="connsiteY0"/>
                </a:cxn>
                <a:cxn ang="0">
                  <a:pos x="connsiteX1" y="connsiteY1"/>
                </a:cxn>
                <a:cxn ang="0">
                  <a:pos x="connsiteX2" y="connsiteY2"/>
                </a:cxn>
                <a:cxn ang="0">
                  <a:pos x="connsiteX3" y="connsiteY3"/>
                </a:cxn>
              </a:cxnLst>
              <a:rect l="l" t="t" r="r" b="b"/>
              <a:pathLst>
                <a:path w="3339148" h="3339148">
                  <a:moveTo>
                    <a:pt x="0" y="0"/>
                  </a:moveTo>
                  <a:lnTo>
                    <a:pt x="3339148" y="0"/>
                  </a:lnTo>
                  <a:lnTo>
                    <a:pt x="3339148" y="3339148"/>
                  </a:lnTo>
                  <a:lnTo>
                    <a:pt x="0" y="3339148"/>
                  </a:lnTo>
                  <a:close/>
                </a:path>
              </a:pathLst>
            </a:custGeom>
            <a:solidFill>
              <a:srgbClr val="FFFFFF"/>
            </a:solidFill>
            <a:ln w="3922" cap="sq">
              <a:noFill/>
              <a:prstDash val="solid"/>
              <a:miter/>
            </a:ln>
          </p:spPr>
          <p:txBody>
            <a:bodyPr rtlCol="0" anchor="ctr"/>
            <a:lstStyle/>
            <a:p>
              <a:endParaRPr lang="en-US"/>
            </a:p>
          </p:txBody>
        </p:sp>
        <p:grpSp>
          <p:nvGrpSpPr>
            <p:cNvPr id="278" name="Graphic 28">
              <a:extLst>
                <a:ext uri="{FF2B5EF4-FFF2-40B4-BE49-F238E27FC236}">
                  <a16:creationId xmlns:a16="http://schemas.microsoft.com/office/drawing/2014/main" id="{A78BD632-1527-E4EA-6210-8ED34E75AFCD}"/>
                </a:ext>
              </a:extLst>
            </p:cNvPr>
            <p:cNvGrpSpPr/>
            <p:nvPr/>
          </p:nvGrpSpPr>
          <p:grpSpPr>
            <a:xfrm>
              <a:off x="6368472" y="2975628"/>
              <a:ext cx="3339148" cy="3339148"/>
              <a:chOff x="6368472" y="2975628"/>
              <a:chExt cx="3339148" cy="3339148"/>
            </a:xfrm>
            <a:solidFill>
              <a:srgbClr val="FFFFFF"/>
            </a:solidFill>
          </p:grpSpPr>
          <p:sp>
            <p:nvSpPr>
              <p:cNvPr id="279" name="Freeform: Shape 278">
                <a:extLst>
                  <a:ext uri="{FF2B5EF4-FFF2-40B4-BE49-F238E27FC236}">
                    <a16:creationId xmlns:a16="http://schemas.microsoft.com/office/drawing/2014/main" id="{D4B4CBB4-0F0C-FA9D-2724-9FF541C8D2D1}"/>
                  </a:ext>
                </a:extLst>
              </p:cNvPr>
              <p:cNvSpPr/>
              <p:nvPr/>
            </p:nvSpPr>
            <p:spPr>
              <a:xfrm>
                <a:off x="6368472" y="2975628"/>
                <a:ext cx="3339148" cy="3339148"/>
              </a:xfrm>
              <a:custGeom>
                <a:avLst/>
                <a:gdLst>
                  <a:gd name="connsiteX0" fmla="*/ 0 w 3339148"/>
                  <a:gd name="connsiteY0" fmla="*/ 0 h 3339148"/>
                  <a:gd name="connsiteX1" fmla="*/ 3339148 w 3339148"/>
                  <a:gd name="connsiteY1" fmla="*/ 0 h 3339148"/>
                  <a:gd name="connsiteX2" fmla="*/ 3339148 w 3339148"/>
                  <a:gd name="connsiteY2" fmla="*/ 3339148 h 3339148"/>
                  <a:gd name="connsiteX3" fmla="*/ 0 w 3339148"/>
                  <a:gd name="connsiteY3" fmla="*/ 3339148 h 3339148"/>
                </a:gdLst>
                <a:ahLst/>
                <a:cxnLst>
                  <a:cxn ang="0">
                    <a:pos x="connsiteX0" y="connsiteY0"/>
                  </a:cxn>
                  <a:cxn ang="0">
                    <a:pos x="connsiteX1" y="connsiteY1"/>
                  </a:cxn>
                  <a:cxn ang="0">
                    <a:pos x="connsiteX2" y="connsiteY2"/>
                  </a:cxn>
                  <a:cxn ang="0">
                    <a:pos x="connsiteX3" y="connsiteY3"/>
                  </a:cxn>
                </a:cxnLst>
                <a:rect l="l" t="t" r="r" b="b"/>
                <a:pathLst>
                  <a:path w="3339148" h="3339148">
                    <a:moveTo>
                      <a:pt x="0" y="0"/>
                    </a:moveTo>
                    <a:lnTo>
                      <a:pt x="3339148" y="0"/>
                    </a:lnTo>
                    <a:lnTo>
                      <a:pt x="3339148" y="3339148"/>
                    </a:lnTo>
                    <a:lnTo>
                      <a:pt x="0" y="3339148"/>
                    </a:lnTo>
                    <a:close/>
                  </a:path>
                </a:pathLst>
              </a:custGeom>
              <a:solidFill>
                <a:srgbClr val="FFFFFF"/>
              </a:solidFill>
              <a:ln w="3922" cap="sq">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A51FE03A-1BA9-F2A5-4F9F-D302D7650224}"/>
                  </a:ext>
                </a:extLst>
              </p:cNvPr>
              <p:cNvSpPr/>
              <p:nvPr/>
            </p:nvSpPr>
            <p:spPr>
              <a:xfrm>
                <a:off x="6706315" y="3427395"/>
                <a:ext cx="2211694" cy="2592750"/>
              </a:xfrm>
              <a:custGeom>
                <a:avLst/>
                <a:gdLst>
                  <a:gd name="connsiteX0" fmla="*/ 0 w 2211694"/>
                  <a:gd name="connsiteY0" fmla="*/ 2592750 h 2592750"/>
                  <a:gd name="connsiteX1" fmla="*/ 2211695 w 2211694"/>
                  <a:gd name="connsiteY1" fmla="*/ 2592750 h 2592750"/>
                  <a:gd name="connsiteX2" fmla="*/ 2211695 w 2211694"/>
                  <a:gd name="connsiteY2" fmla="*/ 0 h 2592750"/>
                  <a:gd name="connsiteX3" fmla="*/ 0 w 2211694"/>
                  <a:gd name="connsiteY3" fmla="*/ 0 h 2592750"/>
                </a:gdLst>
                <a:ahLst/>
                <a:cxnLst>
                  <a:cxn ang="0">
                    <a:pos x="connsiteX0" y="connsiteY0"/>
                  </a:cxn>
                  <a:cxn ang="0">
                    <a:pos x="connsiteX1" y="connsiteY1"/>
                  </a:cxn>
                  <a:cxn ang="0">
                    <a:pos x="connsiteX2" y="connsiteY2"/>
                  </a:cxn>
                  <a:cxn ang="0">
                    <a:pos x="connsiteX3" y="connsiteY3"/>
                  </a:cxn>
                </a:cxnLst>
                <a:rect l="l" t="t" r="r" b="b"/>
                <a:pathLst>
                  <a:path w="2211694" h="2592750">
                    <a:moveTo>
                      <a:pt x="0" y="2592750"/>
                    </a:moveTo>
                    <a:lnTo>
                      <a:pt x="2211695" y="2592750"/>
                    </a:lnTo>
                    <a:lnTo>
                      <a:pt x="2211695" y="0"/>
                    </a:lnTo>
                    <a:lnTo>
                      <a:pt x="0" y="0"/>
                    </a:lnTo>
                    <a:close/>
                  </a:path>
                </a:pathLst>
              </a:custGeom>
              <a:solidFill>
                <a:srgbClr val="FFFFFF"/>
              </a:solidFill>
              <a:ln w="3922" cap="sq">
                <a:noFill/>
                <a:prstDash val="solid"/>
                <a:miter/>
              </a:ln>
            </p:spPr>
            <p:txBody>
              <a:bodyPr rtlCol="0" anchor="ctr"/>
              <a:lstStyle/>
              <a:p>
                <a:endParaRPr lang="en-US"/>
              </a:p>
            </p:txBody>
          </p:sp>
        </p:grpSp>
        <p:grpSp>
          <p:nvGrpSpPr>
            <p:cNvPr id="281" name="Graphic 28">
              <a:extLst>
                <a:ext uri="{FF2B5EF4-FFF2-40B4-BE49-F238E27FC236}">
                  <a16:creationId xmlns:a16="http://schemas.microsoft.com/office/drawing/2014/main" id="{C09C4923-5906-3C22-F13C-9D56E4F8AC7A}"/>
                </a:ext>
              </a:extLst>
            </p:cNvPr>
            <p:cNvGrpSpPr/>
            <p:nvPr/>
          </p:nvGrpSpPr>
          <p:grpSpPr>
            <a:xfrm>
              <a:off x="6706315" y="5994217"/>
              <a:ext cx="2211694" cy="25927"/>
              <a:chOff x="6706315" y="5994217"/>
              <a:chExt cx="2211694" cy="25927"/>
            </a:xfrm>
          </p:grpSpPr>
          <p:sp>
            <p:nvSpPr>
              <p:cNvPr id="282" name="Freeform: Shape 281">
                <a:extLst>
                  <a:ext uri="{FF2B5EF4-FFF2-40B4-BE49-F238E27FC236}">
                    <a16:creationId xmlns:a16="http://schemas.microsoft.com/office/drawing/2014/main" id="{8F07F9AB-1DBB-BA70-65D5-38124487C770}"/>
                  </a:ext>
                </a:extLst>
              </p:cNvPr>
              <p:cNvSpPr/>
              <p:nvPr/>
            </p:nvSpPr>
            <p:spPr>
              <a:xfrm>
                <a:off x="6706315" y="6020145"/>
                <a:ext cx="2211694" cy="3928"/>
              </a:xfrm>
              <a:custGeom>
                <a:avLst/>
                <a:gdLst>
                  <a:gd name="connsiteX0" fmla="*/ 0 w 2211694"/>
                  <a:gd name="connsiteY0" fmla="*/ 0 h 3928"/>
                  <a:gd name="connsiteX1" fmla="*/ 2211695 w 2211694"/>
                  <a:gd name="connsiteY1" fmla="*/ 0 h 3928"/>
                </a:gdLst>
                <a:ahLst/>
                <a:cxnLst>
                  <a:cxn ang="0">
                    <a:pos x="connsiteX0" y="connsiteY0"/>
                  </a:cxn>
                  <a:cxn ang="0">
                    <a:pos x="connsiteX1" y="connsiteY1"/>
                  </a:cxn>
                </a:cxnLst>
                <a:rect l="l" t="t" r="r" b="b"/>
                <a:pathLst>
                  <a:path w="2211694" h="3928">
                    <a:moveTo>
                      <a:pt x="0" y="0"/>
                    </a:moveTo>
                    <a:lnTo>
                      <a:pt x="2211695" y="0"/>
                    </a:lnTo>
                  </a:path>
                </a:pathLst>
              </a:custGeom>
              <a:ln w="2615" cap="sq">
                <a:solidFill>
                  <a:srgbClr val="262626"/>
                </a:solidFill>
                <a:prstDash val="solid"/>
                <a:round/>
              </a:ln>
            </p:spPr>
            <p:txBody>
              <a:bodyPr rtlCol="0" anchor="ctr"/>
              <a:lstStyle/>
              <a:p>
                <a:endParaRPr lang="en-US"/>
              </a:p>
            </p:txBody>
          </p:sp>
          <p:sp>
            <p:nvSpPr>
              <p:cNvPr id="283" name="Freeform: Shape 282">
                <a:extLst>
                  <a:ext uri="{FF2B5EF4-FFF2-40B4-BE49-F238E27FC236}">
                    <a16:creationId xmlns:a16="http://schemas.microsoft.com/office/drawing/2014/main" id="{AED75C66-3165-DED4-F914-8DAFB1ED5650}"/>
                  </a:ext>
                </a:extLst>
              </p:cNvPr>
              <p:cNvSpPr/>
              <p:nvPr/>
            </p:nvSpPr>
            <p:spPr>
              <a:xfrm>
                <a:off x="7445382" y="5994217"/>
                <a:ext cx="3928" cy="25927"/>
              </a:xfrm>
              <a:custGeom>
                <a:avLst/>
                <a:gdLst>
                  <a:gd name="connsiteX0" fmla="*/ 0 w 3928"/>
                  <a:gd name="connsiteY0" fmla="*/ 25928 h 25927"/>
                  <a:gd name="connsiteX1" fmla="*/ 0 w 3928"/>
                  <a:gd name="connsiteY1" fmla="*/ 0 h 25927"/>
                </a:gdLst>
                <a:ahLst/>
                <a:cxnLst>
                  <a:cxn ang="0">
                    <a:pos x="connsiteX0" y="connsiteY0"/>
                  </a:cxn>
                  <a:cxn ang="0">
                    <a:pos x="connsiteX1" y="connsiteY1"/>
                  </a:cxn>
                </a:cxnLst>
                <a:rect l="l" t="t" r="r" b="b"/>
                <a:pathLst>
                  <a:path w="3928" h="25927">
                    <a:moveTo>
                      <a:pt x="0" y="25928"/>
                    </a:moveTo>
                    <a:lnTo>
                      <a:pt x="0" y="0"/>
                    </a:lnTo>
                  </a:path>
                </a:pathLst>
              </a:custGeom>
              <a:ln w="2615" cap="sq">
                <a:solidFill>
                  <a:srgbClr val="262626"/>
                </a:solidFill>
                <a:prstDash val="solid"/>
                <a:round/>
              </a:ln>
            </p:spPr>
            <p:txBody>
              <a:bodyPr rtlCol="0" anchor="ctr"/>
              <a:lstStyle/>
              <a:p>
                <a:endParaRPr lang="en-US"/>
              </a:p>
            </p:txBody>
          </p:sp>
          <p:sp>
            <p:nvSpPr>
              <p:cNvPr id="284" name="Freeform: Shape 283">
                <a:extLst>
                  <a:ext uri="{FF2B5EF4-FFF2-40B4-BE49-F238E27FC236}">
                    <a16:creationId xmlns:a16="http://schemas.microsoft.com/office/drawing/2014/main" id="{73120041-B11A-5E2B-04ED-E075E719AF44}"/>
                  </a:ext>
                </a:extLst>
              </p:cNvPr>
              <p:cNvSpPr/>
              <p:nvPr/>
            </p:nvSpPr>
            <p:spPr>
              <a:xfrm>
                <a:off x="8178942" y="5994217"/>
                <a:ext cx="3928" cy="25927"/>
              </a:xfrm>
              <a:custGeom>
                <a:avLst/>
                <a:gdLst>
                  <a:gd name="connsiteX0" fmla="*/ 0 w 3928"/>
                  <a:gd name="connsiteY0" fmla="*/ 25928 h 25927"/>
                  <a:gd name="connsiteX1" fmla="*/ 0 w 3928"/>
                  <a:gd name="connsiteY1" fmla="*/ 0 h 25927"/>
                </a:gdLst>
                <a:ahLst/>
                <a:cxnLst>
                  <a:cxn ang="0">
                    <a:pos x="connsiteX0" y="connsiteY0"/>
                  </a:cxn>
                  <a:cxn ang="0">
                    <a:pos x="connsiteX1" y="connsiteY1"/>
                  </a:cxn>
                </a:cxnLst>
                <a:rect l="l" t="t" r="r" b="b"/>
                <a:pathLst>
                  <a:path w="3928" h="25927">
                    <a:moveTo>
                      <a:pt x="0" y="25928"/>
                    </a:moveTo>
                    <a:lnTo>
                      <a:pt x="0" y="0"/>
                    </a:lnTo>
                  </a:path>
                </a:pathLst>
              </a:custGeom>
              <a:ln w="2615" cap="sq">
                <a:solidFill>
                  <a:srgbClr val="262626"/>
                </a:solidFill>
                <a:prstDash val="solid"/>
                <a:round/>
              </a:ln>
            </p:spPr>
            <p:txBody>
              <a:bodyPr rtlCol="0" anchor="ctr"/>
              <a:lstStyle/>
              <a:p>
                <a:endParaRPr lang="en-US"/>
              </a:p>
            </p:txBody>
          </p:sp>
        </p:grpSp>
        <p:sp>
          <p:nvSpPr>
            <p:cNvPr id="285" name="TextBox 284">
              <a:extLst>
                <a:ext uri="{FF2B5EF4-FFF2-40B4-BE49-F238E27FC236}">
                  <a16:creationId xmlns:a16="http://schemas.microsoft.com/office/drawing/2014/main" id="{73096597-9EF0-72C9-ACBD-575AF8C979CE}"/>
                </a:ext>
              </a:extLst>
            </p:cNvPr>
            <p:cNvSpPr txBox="1"/>
            <p:nvPr/>
          </p:nvSpPr>
          <p:spPr>
            <a:xfrm>
              <a:off x="7314658" y="6003232"/>
              <a:ext cx="25359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CC</a:t>
              </a:r>
            </a:p>
          </p:txBody>
        </p:sp>
        <p:sp>
          <p:nvSpPr>
            <p:cNvPr id="286" name="TextBox 285">
              <a:extLst>
                <a:ext uri="{FF2B5EF4-FFF2-40B4-BE49-F238E27FC236}">
                  <a16:creationId xmlns:a16="http://schemas.microsoft.com/office/drawing/2014/main" id="{795336CD-8934-80CF-B583-BB1B33A6A286}"/>
                </a:ext>
              </a:extLst>
            </p:cNvPr>
            <p:cNvSpPr txBox="1"/>
            <p:nvPr/>
          </p:nvSpPr>
          <p:spPr>
            <a:xfrm>
              <a:off x="8050182" y="6003232"/>
              <a:ext cx="25359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RE</a:t>
              </a:r>
            </a:p>
          </p:txBody>
        </p:sp>
        <p:sp>
          <p:nvSpPr>
            <p:cNvPr id="287" name="TextBox 286">
              <a:extLst>
                <a:ext uri="{FF2B5EF4-FFF2-40B4-BE49-F238E27FC236}">
                  <a16:creationId xmlns:a16="http://schemas.microsoft.com/office/drawing/2014/main" id="{B2CC88BD-49AB-22FF-73F6-26B62A5A7557}"/>
                </a:ext>
              </a:extLst>
            </p:cNvPr>
            <p:cNvSpPr txBox="1"/>
            <p:nvPr/>
          </p:nvSpPr>
          <p:spPr>
            <a:xfrm>
              <a:off x="7636261" y="6075255"/>
              <a:ext cx="35180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Metrics</a:t>
              </a:r>
            </a:p>
          </p:txBody>
        </p:sp>
        <p:grpSp>
          <p:nvGrpSpPr>
            <p:cNvPr id="288" name="Graphic 28">
              <a:extLst>
                <a:ext uri="{FF2B5EF4-FFF2-40B4-BE49-F238E27FC236}">
                  <a16:creationId xmlns:a16="http://schemas.microsoft.com/office/drawing/2014/main" id="{8BC65F79-00E7-9594-2EF7-2ABFA6487DAD}"/>
                </a:ext>
              </a:extLst>
            </p:cNvPr>
            <p:cNvGrpSpPr/>
            <p:nvPr/>
          </p:nvGrpSpPr>
          <p:grpSpPr>
            <a:xfrm>
              <a:off x="6706315" y="3427395"/>
              <a:ext cx="25927" cy="2592750"/>
              <a:chOff x="6706315" y="3427395"/>
              <a:chExt cx="25927" cy="2592750"/>
            </a:xfrm>
          </p:grpSpPr>
          <p:sp>
            <p:nvSpPr>
              <p:cNvPr id="289" name="Freeform: Shape 288">
                <a:extLst>
                  <a:ext uri="{FF2B5EF4-FFF2-40B4-BE49-F238E27FC236}">
                    <a16:creationId xmlns:a16="http://schemas.microsoft.com/office/drawing/2014/main" id="{8C7DB9EC-8EA2-7522-D583-FBA8001D42EE}"/>
                  </a:ext>
                </a:extLst>
              </p:cNvPr>
              <p:cNvSpPr/>
              <p:nvPr/>
            </p:nvSpPr>
            <p:spPr>
              <a:xfrm>
                <a:off x="6706315" y="3427395"/>
                <a:ext cx="3928" cy="2592750"/>
              </a:xfrm>
              <a:custGeom>
                <a:avLst/>
                <a:gdLst>
                  <a:gd name="connsiteX0" fmla="*/ 0 w 3928"/>
                  <a:gd name="connsiteY0" fmla="*/ 2592750 h 2592750"/>
                  <a:gd name="connsiteX1" fmla="*/ 0 w 3928"/>
                  <a:gd name="connsiteY1" fmla="*/ 0 h 2592750"/>
                </a:gdLst>
                <a:ahLst/>
                <a:cxnLst>
                  <a:cxn ang="0">
                    <a:pos x="connsiteX0" y="connsiteY0"/>
                  </a:cxn>
                  <a:cxn ang="0">
                    <a:pos x="connsiteX1" y="connsiteY1"/>
                  </a:cxn>
                </a:cxnLst>
                <a:rect l="l" t="t" r="r" b="b"/>
                <a:pathLst>
                  <a:path w="3928" h="2592750">
                    <a:moveTo>
                      <a:pt x="0" y="2592750"/>
                    </a:moveTo>
                    <a:lnTo>
                      <a:pt x="0" y="0"/>
                    </a:lnTo>
                  </a:path>
                </a:pathLst>
              </a:custGeom>
              <a:ln w="2615" cap="sq">
                <a:solidFill>
                  <a:srgbClr val="262626"/>
                </a:solidFill>
                <a:prstDash val="solid"/>
                <a:round/>
              </a:ln>
            </p:spPr>
            <p:txBody>
              <a:bodyPr rtlCol="0" anchor="ctr"/>
              <a:lstStyle/>
              <a:p>
                <a:endParaRPr lang="en-US"/>
              </a:p>
            </p:txBody>
          </p:sp>
          <p:sp>
            <p:nvSpPr>
              <p:cNvPr id="290" name="Freeform: Shape 289">
                <a:extLst>
                  <a:ext uri="{FF2B5EF4-FFF2-40B4-BE49-F238E27FC236}">
                    <a16:creationId xmlns:a16="http://schemas.microsoft.com/office/drawing/2014/main" id="{50950E8F-A9F0-A3E5-862A-3887712A8CE7}"/>
                  </a:ext>
                </a:extLst>
              </p:cNvPr>
              <p:cNvSpPr/>
              <p:nvPr/>
            </p:nvSpPr>
            <p:spPr>
              <a:xfrm>
                <a:off x="6706315" y="5696448"/>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1" name="Freeform: Shape 290">
                <a:extLst>
                  <a:ext uri="{FF2B5EF4-FFF2-40B4-BE49-F238E27FC236}">
                    <a16:creationId xmlns:a16="http://schemas.microsoft.com/office/drawing/2014/main" id="{00F7EEDD-7A95-A4B1-E5B4-7BE56FDCB264}"/>
                  </a:ext>
                </a:extLst>
              </p:cNvPr>
              <p:cNvSpPr/>
              <p:nvPr/>
            </p:nvSpPr>
            <p:spPr>
              <a:xfrm>
                <a:off x="6706315" y="5372621"/>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2" name="Freeform: Shape 291">
                <a:extLst>
                  <a:ext uri="{FF2B5EF4-FFF2-40B4-BE49-F238E27FC236}">
                    <a16:creationId xmlns:a16="http://schemas.microsoft.com/office/drawing/2014/main" id="{F597A954-8020-0E40-C3CF-569752284F66}"/>
                  </a:ext>
                </a:extLst>
              </p:cNvPr>
              <p:cNvSpPr/>
              <p:nvPr/>
            </p:nvSpPr>
            <p:spPr>
              <a:xfrm>
                <a:off x="6706315" y="5048791"/>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3" name="Freeform: Shape 292">
                <a:extLst>
                  <a:ext uri="{FF2B5EF4-FFF2-40B4-BE49-F238E27FC236}">
                    <a16:creationId xmlns:a16="http://schemas.microsoft.com/office/drawing/2014/main" id="{3CF8E9E4-50BD-FF8C-B9C9-6F9E2D4743D2}"/>
                  </a:ext>
                </a:extLst>
              </p:cNvPr>
              <p:cNvSpPr/>
              <p:nvPr/>
            </p:nvSpPr>
            <p:spPr>
              <a:xfrm>
                <a:off x="6706315" y="4724960"/>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4" name="Freeform: Shape 293">
                <a:extLst>
                  <a:ext uri="{FF2B5EF4-FFF2-40B4-BE49-F238E27FC236}">
                    <a16:creationId xmlns:a16="http://schemas.microsoft.com/office/drawing/2014/main" id="{6B149A41-1497-6251-1967-4F86759EA975}"/>
                  </a:ext>
                </a:extLst>
              </p:cNvPr>
              <p:cNvSpPr/>
              <p:nvPr/>
            </p:nvSpPr>
            <p:spPr>
              <a:xfrm>
                <a:off x="6706315" y="4401129"/>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5" name="Freeform: Shape 294">
                <a:extLst>
                  <a:ext uri="{FF2B5EF4-FFF2-40B4-BE49-F238E27FC236}">
                    <a16:creationId xmlns:a16="http://schemas.microsoft.com/office/drawing/2014/main" id="{92CCE1A0-E624-A3A1-A7F7-B1594CD1BE01}"/>
                  </a:ext>
                </a:extLst>
              </p:cNvPr>
              <p:cNvSpPr/>
              <p:nvPr/>
            </p:nvSpPr>
            <p:spPr>
              <a:xfrm>
                <a:off x="6706315" y="4077299"/>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6" name="Freeform: Shape 295">
                <a:extLst>
                  <a:ext uri="{FF2B5EF4-FFF2-40B4-BE49-F238E27FC236}">
                    <a16:creationId xmlns:a16="http://schemas.microsoft.com/office/drawing/2014/main" id="{921BBE13-7253-41E7-D301-C0C2431B2300}"/>
                  </a:ext>
                </a:extLst>
              </p:cNvPr>
              <p:cNvSpPr/>
              <p:nvPr/>
            </p:nvSpPr>
            <p:spPr>
              <a:xfrm>
                <a:off x="6706315" y="3753468"/>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sp>
            <p:nvSpPr>
              <p:cNvPr id="297" name="Freeform: Shape 296">
                <a:extLst>
                  <a:ext uri="{FF2B5EF4-FFF2-40B4-BE49-F238E27FC236}">
                    <a16:creationId xmlns:a16="http://schemas.microsoft.com/office/drawing/2014/main" id="{CCB1E13C-54DC-EA32-DE17-C6DB4363360C}"/>
                  </a:ext>
                </a:extLst>
              </p:cNvPr>
              <p:cNvSpPr/>
              <p:nvPr/>
            </p:nvSpPr>
            <p:spPr>
              <a:xfrm>
                <a:off x="6706315" y="3429638"/>
                <a:ext cx="25927" cy="3928"/>
              </a:xfrm>
              <a:custGeom>
                <a:avLst/>
                <a:gdLst>
                  <a:gd name="connsiteX0" fmla="*/ 0 w 25927"/>
                  <a:gd name="connsiteY0" fmla="*/ 0 h 3928"/>
                  <a:gd name="connsiteX1" fmla="*/ 25927 w 25927"/>
                  <a:gd name="connsiteY1" fmla="*/ 0 h 3928"/>
                </a:gdLst>
                <a:ahLst/>
                <a:cxnLst>
                  <a:cxn ang="0">
                    <a:pos x="connsiteX0" y="connsiteY0"/>
                  </a:cxn>
                  <a:cxn ang="0">
                    <a:pos x="connsiteX1" y="connsiteY1"/>
                  </a:cxn>
                </a:cxnLst>
                <a:rect l="l" t="t" r="r" b="b"/>
                <a:pathLst>
                  <a:path w="25927" h="3928">
                    <a:moveTo>
                      <a:pt x="0" y="0"/>
                    </a:moveTo>
                    <a:lnTo>
                      <a:pt x="25927" y="0"/>
                    </a:lnTo>
                  </a:path>
                </a:pathLst>
              </a:custGeom>
              <a:ln w="2615" cap="sq">
                <a:solidFill>
                  <a:srgbClr val="262626"/>
                </a:solidFill>
                <a:prstDash val="solid"/>
                <a:round/>
              </a:ln>
            </p:spPr>
            <p:txBody>
              <a:bodyPr rtlCol="0" anchor="ctr"/>
              <a:lstStyle/>
              <a:p>
                <a:endParaRPr lang="en-US"/>
              </a:p>
            </p:txBody>
          </p:sp>
        </p:grpSp>
        <p:sp>
          <p:nvSpPr>
            <p:cNvPr id="298" name="TextBox 297">
              <a:extLst>
                <a:ext uri="{FF2B5EF4-FFF2-40B4-BE49-F238E27FC236}">
                  <a16:creationId xmlns:a16="http://schemas.microsoft.com/office/drawing/2014/main" id="{4E02CD80-35D9-3731-A550-23D8B9F7C886}"/>
                </a:ext>
              </a:extLst>
            </p:cNvPr>
            <p:cNvSpPr txBox="1"/>
            <p:nvPr/>
          </p:nvSpPr>
          <p:spPr>
            <a:xfrm>
              <a:off x="6491785" y="5625193"/>
              <a:ext cx="281090"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0.55</a:t>
              </a:r>
            </a:p>
          </p:txBody>
        </p:sp>
        <p:sp>
          <p:nvSpPr>
            <p:cNvPr id="299" name="TextBox 298">
              <a:extLst>
                <a:ext uri="{FF2B5EF4-FFF2-40B4-BE49-F238E27FC236}">
                  <a16:creationId xmlns:a16="http://schemas.microsoft.com/office/drawing/2014/main" id="{47BB5553-D36F-84C2-D428-FEC27E0F7292}"/>
                </a:ext>
              </a:extLst>
            </p:cNvPr>
            <p:cNvSpPr txBox="1"/>
            <p:nvPr/>
          </p:nvSpPr>
          <p:spPr>
            <a:xfrm>
              <a:off x="6519284" y="5301366"/>
              <a:ext cx="25359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0.6</a:t>
              </a:r>
            </a:p>
          </p:txBody>
        </p:sp>
        <p:sp>
          <p:nvSpPr>
            <p:cNvPr id="300" name="TextBox 299">
              <a:extLst>
                <a:ext uri="{FF2B5EF4-FFF2-40B4-BE49-F238E27FC236}">
                  <a16:creationId xmlns:a16="http://schemas.microsoft.com/office/drawing/2014/main" id="{042B3C1D-FDFD-CA80-6904-376F21119E17}"/>
                </a:ext>
              </a:extLst>
            </p:cNvPr>
            <p:cNvSpPr txBox="1"/>
            <p:nvPr/>
          </p:nvSpPr>
          <p:spPr>
            <a:xfrm>
              <a:off x="6491785" y="4977536"/>
              <a:ext cx="281090"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0.65</a:t>
              </a:r>
            </a:p>
          </p:txBody>
        </p:sp>
        <p:sp>
          <p:nvSpPr>
            <p:cNvPr id="301" name="TextBox 300">
              <a:extLst>
                <a:ext uri="{FF2B5EF4-FFF2-40B4-BE49-F238E27FC236}">
                  <a16:creationId xmlns:a16="http://schemas.microsoft.com/office/drawing/2014/main" id="{727137BB-B2F3-5F41-E667-F9162053D985}"/>
                </a:ext>
              </a:extLst>
            </p:cNvPr>
            <p:cNvSpPr txBox="1"/>
            <p:nvPr/>
          </p:nvSpPr>
          <p:spPr>
            <a:xfrm>
              <a:off x="6519284" y="4653705"/>
              <a:ext cx="25359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0.7</a:t>
              </a:r>
            </a:p>
          </p:txBody>
        </p:sp>
        <p:sp>
          <p:nvSpPr>
            <p:cNvPr id="302" name="TextBox 301">
              <a:extLst>
                <a:ext uri="{FF2B5EF4-FFF2-40B4-BE49-F238E27FC236}">
                  <a16:creationId xmlns:a16="http://schemas.microsoft.com/office/drawing/2014/main" id="{6DD44A6A-FBA8-EED6-45BC-1AE7D49D3D0C}"/>
                </a:ext>
              </a:extLst>
            </p:cNvPr>
            <p:cNvSpPr txBox="1"/>
            <p:nvPr/>
          </p:nvSpPr>
          <p:spPr>
            <a:xfrm>
              <a:off x="6491785" y="4329875"/>
              <a:ext cx="281090"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0.75</a:t>
              </a:r>
            </a:p>
          </p:txBody>
        </p:sp>
        <p:sp>
          <p:nvSpPr>
            <p:cNvPr id="303" name="TextBox 302">
              <a:extLst>
                <a:ext uri="{FF2B5EF4-FFF2-40B4-BE49-F238E27FC236}">
                  <a16:creationId xmlns:a16="http://schemas.microsoft.com/office/drawing/2014/main" id="{0A6E9FDD-7163-7012-B5EF-556D53EAB012}"/>
                </a:ext>
              </a:extLst>
            </p:cNvPr>
            <p:cNvSpPr txBox="1"/>
            <p:nvPr/>
          </p:nvSpPr>
          <p:spPr>
            <a:xfrm>
              <a:off x="6519284" y="4006044"/>
              <a:ext cx="25359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0.8</a:t>
              </a:r>
            </a:p>
          </p:txBody>
        </p:sp>
        <p:sp>
          <p:nvSpPr>
            <p:cNvPr id="304" name="TextBox 303">
              <a:extLst>
                <a:ext uri="{FF2B5EF4-FFF2-40B4-BE49-F238E27FC236}">
                  <a16:creationId xmlns:a16="http://schemas.microsoft.com/office/drawing/2014/main" id="{18D252B1-C301-1EF4-592A-D39721F8692D}"/>
                </a:ext>
              </a:extLst>
            </p:cNvPr>
            <p:cNvSpPr txBox="1"/>
            <p:nvPr/>
          </p:nvSpPr>
          <p:spPr>
            <a:xfrm>
              <a:off x="6491785" y="3682214"/>
              <a:ext cx="281090"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0.85</a:t>
              </a:r>
            </a:p>
          </p:txBody>
        </p:sp>
        <p:sp>
          <p:nvSpPr>
            <p:cNvPr id="305" name="TextBox 304">
              <a:extLst>
                <a:ext uri="{FF2B5EF4-FFF2-40B4-BE49-F238E27FC236}">
                  <a16:creationId xmlns:a16="http://schemas.microsoft.com/office/drawing/2014/main" id="{0050A172-7468-E634-7CA1-AD66153CF137}"/>
                </a:ext>
              </a:extLst>
            </p:cNvPr>
            <p:cNvSpPr txBox="1"/>
            <p:nvPr/>
          </p:nvSpPr>
          <p:spPr>
            <a:xfrm>
              <a:off x="6519284" y="3358383"/>
              <a:ext cx="253591"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0.9</a:t>
              </a:r>
            </a:p>
          </p:txBody>
        </p:sp>
        <p:sp>
          <p:nvSpPr>
            <p:cNvPr id="306" name="TextBox 305">
              <a:extLst>
                <a:ext uri="{FF2B5EF4-FFF2-40B4-BE49-F238E27FC236}">
                  <a16:creationId xmlns:a16="http://schemas.microsoft.com/office/drawing/2014/main" id="{A921BDF7-D1F7-0B27-19FF-EDB3B0CC9889}"/>
                </a:ext>
              </a:extLst>
            </p:cNvPr>
            <p:cNvSpPr txBox="1"/>
            <p:nvPr/>
          </p:nvSpPr>
          <p:spPr>
            <a:xfrm rot="-5400000">
              <a:off x="6291436" y="4652515"/>
              <a:ext cx="493224" cy="150366"/>
            </a:xfrm>
            <a:prstGeom prst="rect">
              <a:avLst/>
            </a:prstGeom>
            <a:noFill/>
          </p:spPr>
          <p:txBody>
            <a:bodyPr wrap="none" rtlCol="0">
              <a:spAutoFit/>
            </a:bodyPr>
            <a:lstStyle/>
            <a:p>
              <a:pPr algn="l"/>
              <a:r>
                <a:rPr lang="en-US" sz="402" spc="0" baseline="0">
                  <a:solidFill>
                    <a:srgbClr val="262626"/>
                  </a:solidFill>
                  <a:latin typeface="Arial"/>
                  <a:cs typeface="Arial"/>
                  <a:sym typeface="Arial"/>
                  <a:rtl val="0"/>
                </a:rPr>
                <a:t>Metric Values</a:t>
              </a:r>
            </a:p>
          </p:txBody>
        </p:sp>
        <p:sp>
          <p:nvSpPr>
            <p:cNvPr id="307" name="Freeform: Shape 306">
              <a:extLst>
                <a:ext uri="{FF2B5EF4-FFF2-40B4-BE49-F238E27FC236}">
                  <a16:creationId xmlns:a16="http://schemas.microsoft.com/office/drawing/2014/main" id="{08B2BFA5-7113-39DC-ADC4-4667E5942375}"/>
                </a:ext>
              </a:extLst>
            </p:cNvPr>
            <p:cNvSpPr/>
            <p:nvPr/>
          </p:nvSpPr>
          <p:spPr>
            <a:xfrm>
              <a:off x="7206971" y="3730126"/>
              <a:ext cx="953633" cy="1910884"/>
            </a:xfrm>
            <a:custGeom>
              <a:avLst/>
              <a:gdLst>
                <a:gd name="connsiteX0" fmla="*/ 0 w 953633"/>
                <a:gd name="connsiteY0" fmla="*/ 779000 h 1910884"/>
                <a:gd name="connsiteX1" fmla="*/ 220069 w 953633"/>
                <a:gd name="connsiteY1" fmla="*/ 779000 h 1910884"/>
                <a:gd name="connsiteX2" fmla="*/ 220069 w 953633"/>
                <a:gd name="connsiteY2" fmla="*/ 0 h 1910884"/>
                <a:gd name="connsiteX3" fmla="*/ 0 w 953633"/>
                <a:gd name="connsiteY3" fmla="*/ 0 h 1910884"/>
                <a:gd name="connsiteX4" fmla="*/ 733564 w 953633"/>
                <a:gd name="connsiteY4" fmla="*/ 1910885 h 1910884"/>
                <a:gd name="connsiteX5" fmla="*/ 953633 w 953633"/>
                <a:gd name="connsiteY5" fmla="*/ 1910885 h 1910884"/>
                <a:gd name="connsiteX6" fmla="*/ 953633 w 953633"/>
                <a:gd name="connsiteY6" fmla="*/ 1131315 h 1910884"/>
                <a:gd name="connsiteX7" fmla="*/ 733564 w 953633"/>
                <a:gd name="connsiteY7" fmla="*/ 1131315 h 191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3633" h="1910884">
                  <a:moveTo>
                    <a:pt x="0" y="779000"/>
                  </a:moveTo>
                  <a:lnTo>
                    <a:pt x="220069" y="779000"/>
                  </a:lnTo>
                  <a:lnTo>
                    <a:pt x="220069" y="0"/>
                  </a:lnTo>
                  <a:lnTo>
                    <a:pt x="0" y="0"/>
                  </a:lnTo>
                  <a:close/>
                  <a:moveTo>
                    <a:pt x="733564" y="1910885"/>
                  </a:moveTo>
                  <a:lnTo>
                    <a:pt x="953633" y="1910885"/>
                  </a:lnTo>
                  <a:lnTo>
                    <a:pt x="953633" y="1131315"/>
                  </a:lnTo>
                  <a:lnTo>
                    <a:pt x="733564" y="1131315"/>
                  </a:lnTo>
                  <a:close/>
                </a:path>
              </a:pathLst>
            </a:custGeom>
            <a:solidFill>
              <a:srgbClr val="0072BD"/>
            </a:solidFill>
            <a:ln w="3922" cap="sq">
              <a:noFill/>
              <a:prstDash val="solid"/>
              <a:miter/>
            </a:ln>
          </p:spPr>
          <p:txBody>
            <a:bodyPr rtlCol="0" anchor="ctr"/>
            <a:lstStyle/>
            <a:p>
              <a:endParaRPr lang="en-US"/>
            </a:p>
          </p:txBody>
        </p:sp>
        <p:grpSp>
          <p:nvGrpSpPr>
            <p:cNvPr id="308" name="Graphic 28">
              <a:extLst>
                <a:ext uri="{FF2B5EF4-FFF2-40B4-BE49-F238E27FC236}">
                  <a16:creationId xmlns:a16="http://schemas.microsoft.com/office/drawing/2014/main" id="{30F26656-FA3C-D019-EE7D-AD40BAE6B65D}"/>
                </a:ext>
              </a:extLst>
            </p:cNvPr>
            <p:cNvGrpSpPr/>
            <p:nvPr/>
          </p:nvGrpSpPr>
          <p:grpSpPr>
            <a:xfrm>
              <a:off x="7206971" y="3545247"/>
              <a:ext cx="953633" cy="2357045"/>
              <a:chOff x="7206971" y="3545247"/>
              <a:chExt cx="953633" cy="2357045"/>
            </a:xfrm>
            <a:noFill/>
          </p:grpSpPr>
          <p:sp>
            <p:nvSpPr>
              <p:cNvPr id="309" name="Freeform: Shape 308">
                <a:extLst>
                  <a:ext uri="{FF2B5EF4-FFF2-40B4-BE49-F238E27FC236}">
                    <a16:creationId xmlns:a16="http://schemas.microsoft.com/office/drawing/2014/main" id="{19921CF2-4C46-10B1-076E-A17FB767820F}"/>
                  </a:ext>
                </a:extLst>
              </p:cNvPr>
              <p:cNvSpPr/>
              <p:nvPr/>
            </p:nvSpPr>
            <p:spPr>
              <a:xfrm>
                <a:off x="7206971" y="3730126"/>
                <a:ext cx="220069" cy="778999"/>
              </a:xfrm>
              <a:custGeom>
                <a:avLst/>
                <a:gdLst>
                  <a:gd name="connsiteX0" fmla="*/ 0 w 220069"/>
                  <a:gd name="connsiteY0" fmla="*/ 779000 h 778999"/>
                  <a:gd name="connsiteX1" fmla="*/ 220069 w 220069"/>
                  <a:gd name="connsiteY1" fmla="*/ 779000 h 778999"/>
                  <a:gd name="connsiteX2" fmla="*/ 220069 w 220069"/>
                  <a:gd name="connsiteY2" fmla="*/ 0 h 778999"/>
                  <a:gd name="connsiteX3" fmla="*/ 0 w 220069"/>
                  <a:gd name="connsiteY3" fmla="*/ 0 h 778999"/>
                  <a:gd name="connsiteX4" fmla="*/ 0 w 220069"/>
                  <a:gd name="connsiteY4" fmla="*/ 779000 h 778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69" h="778999">
                    <a:moveTo>
                      <a:pt x="0" y="779000"/>
                    </a:moveTo>
                    <a:lnTo>
                      <a:pt x="220069" y="779000"/>
                    </a:lnTo>
                    <a:lnTo>
                      <a:pt x="220069" y="0"/>
                    </a:lnTo>
                    <a:lnTo>
                      <a:pt x="0" y="0"/>
                    </a:lnTo>
                    <a:lnTo>
                      <a:pt x="0" y="779000"/>
                    </a:lnTo>
                  </a:path>
                </a:pathLst>
              </a:custGeom>
              <a:noFill/>
              <a:ln w="2615" cap="sq">
                <a:solidFill>
                  <a:srgbClr val="000000"/>
                </a:solid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3A594DC0-BB35-BF5C-0AFF-DFA31D9C29EE}"/>
                  </a:ext>
                </a:extLst>
              </p:cNvPr>
              <p:cNvSpPr/>
              <p:nvPr/>
            </p:nvSpPr>
            <p:spPr>
              <a:xfrm>
                <a:off x="7940535" y="4861441"/>
                <a:ext cx="220069" cy="779569"/>
              </a:xfrm>
              <a:custGeom>
                <a:avLst/>
                <a:gdLst>
                  <a:gd name="connsiteX0" fmla="*/ 0 w 220069"/>
                  <a:gd name="connsiteY0" fmla="*/ 779569 h 779569"/>
                  <a:gd name="connsiteX1" fmla="*/ 220069 w 220069"/>
                  <a:gd name="connsiteY1" fmla="*/ 779569 h 779569"/>
                  <a:gd name="connsiteX2" fmla="*/ 220069 w 220069"/>
                  <a:gd name="connsiteY2" fmla="*/ 0 h 779569"/>
                  <a:gd name="connsiteX3" fmla="*/ 0 w 220069"/>
                  <a:gd name="connsiteY3" fmla="*/ 0 h 779569"/>
                  <a:gd name="connsiteX4" fmla="*/ 0 w 220069"/>
                  <a:gd name="connsiteY4" fmla="*/ 779569 h 77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69" h="779569">
                    <a:moveTo>
                      <a:pt x="0" y="779569"/>
                    </a:moveTo>
                    <a:lnTo>
                      <a:pt x="220069" y="779569"/>
                    </a:lnTo>
                    <a:lnTo>
                      <a:pt x="220069" y="0"/>
                    </a:lnTo>
                    <a:lnTo>
                      <a:pt x="0" y="0"/>
                    </a:lnTo>
                    <a:lnTo>
                      <a:pt x="0" y="779569"/>
                    </a:lnTo>
                  </a:path>
                </a:pathLst>
              </a:custGeom>
              <a:noFill/>
              <a:ln w="2615" cap="sq">
                <a:solidFill>
                  <a:srgbClr val="000000"/>
                </a:solid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1BCD6942-4F9F-6DC1-3483-9F8D571A0CD7}"/>
                  </a:ext>
                </a:extLst>
              </p:cNvPr>
              <p:cNvSpPr/>
              <p:nvPr/>
            </p:nvSpPr>
            <p:spPr>
              <a:xfrm>
                <a:off x="7206971" y="4043593"/>
                <a:ext cx="220069" cy="3928"/>
              </a:xfrm>
              <a:custGeom>
                <a:avLst/>
                <a:gdLst>
                  <a:gd name="connsiteX0" fmla="*/ 0 w 220069"/>
                  <a:gd name="connsiteY0" fmla="*/ 0 h 3928"/>
                  <a:gd name="connsiteX1" fmla="*/ 220069 w 220069"/>
                  <a:gd name="connsiteY1" fmla="*/ 0 h 3928"/>
                </a:gdLst>
                <a:ahLst/>
                <a:cxnLst>
                  <a:cxn ang="0">
                    <a:pos x="connsiteX0" y="connsiteY0"/>
                  </a:cxn>
                  <a:cxn ang="0">
                    <a:pos x="connsiteX1" y="connsiteY1"/>
                  </a:cxn>
                </a:cxnLst>
                <a:rect l="l" t="t" r="r" b="b"/>
                <a:pathLst>
                  <a:path w="220069" h="3928">
                    <a:moveTo>
                      <a:pt x="0" y="0"/>
                    </a:moveTo>
                    <a:lnTo>
                      <a:pt x="220069" y="0"/>
                    </a:lnTo>
                  </a:path>
                </a:pathLst>
              </a:custGeom>
              <a:ln w="2615" cap="flat">
                <a:solidFill>
                  <a:srgbClr val="000000"/>
                </a:solidFill>
                <a:prstDash val="solid"/>
                <a:round/>
              </a:ln>
            </p:spPr>
            <p:txBody>
              <a:bodyPr rtlCol="0" anchor="ctr"/>
              <a:lstStyle/>
              <a:p>
                <a:endParaRPr lang="en-US"/>
              </a:p>
            </p:txBody>
          </p:sp>
          <p:sp>
            <p:nvSpPr>
              <p:cNvPr id="312" name="Freeform: Shape 311">
                <a:extLst>
                  <a:ext uri="{FF2B5EF4-FFF2-40B4-BE49-F238E27FC236}">
                    <a16:creationId xmlns:a16="http://schemas.microsoft.com/office/drawing/2014/main" id="{5F30060E-28ED-CF42-FC1D-394CFC5E28C3}"/>
                  </a:ext>
                </a:extLst>
              </p:cNvPr>
              <p:cNvSpPr/>
              <p:nvPr/>
            </p:nvSpPr>
            <p:spPr>
              <a:xfrm>
                <a:off x="7940535" y="5381546"/>
                <a:ext cx="220069" cy="3928"/>
              </a:xfrm>
              <a:custGeom>
                <a:avLst/>
                <a:gdLst>
                  <a:gd name="connsiteX0" fmla="*/ 0 w 220069"/>
                  <a:gd name="connsiteY0" fmla="*/ 0 h 3928"/>
                  <a:gd name="connsiteX1" fmla="*/ 220069 w 220069"/>
                  <a:gd name="connsiteY1" fmla="*/ 0 h 3928"/>
                </a:gdLst>
                <a:ahLst/>
                <a:cxnLst>
                  <a:cxn ang="0">
                    <a:pos x="connsiteX0" y="connsiteY0"/>
                  </a:cxn>
                  <a:cxn ang="0">
                    <a:pos x="connsiteX1" y="connsiteY1"/>
                  </a:cxn>
                </a:cxnLst>
                <a:rect l="l" t="t" r="r" b="b"/>
                <a:pathLst>
                  <a:path w="220069" h="3928">
                    <a:moveTo>
                      <a:pt x="0" y="0"/>
                    </a:moveTo>
                    <a:lnTo>
                      <a:pt x="220069" y="0"/>
                    </a:lnTo>
                  </a:path>
                </a:pathLst>
              </a:custGeom>
              <a:ln w="2615" cap="flat">
                <a:solidFill>
                  <a:srgbClr val="000000"/>
                </a:solidFill>
                <a:prstDash val="solid"/>
                <a:round/>
              </a:ln>
            </p:spPr>
            <p:txBody>
              <a:bodyPr rtlCol="0" anchor="ctr"/>
              <a:lstStyle/>
              <a:p>
                <a:endParaRPr lang="en-US"/>
              </a:p>
            </p:txBody>
          </p:sp>
          <p:sp>
            <p:nvSpPr>
              <p:cNvPr id="313" name="Freeform: Shape 312">
                <a:extLst>
                  <a:ext uri="{FF2B5EF4-FFF2-40B4-BE49-F238E27FC236}">
                    <a16:creationId xmlns:a16="http://schemas.microsoft.com/office/drawing/2014/main" id="{1C3F70E2-A39F-4C72-D4F5-CD6D63BAFB30}"/>
                  </a:ext>
                </a:extLst>
              </p:cNvPr>
              <p:cNvSpPr/>
              <p:nvPr/>
            </p:nvSpPr>
            <p:spPr>
              <a:xfrm>
                <a:off x="7317006" y="4509125"/>
                <a:ext cx="3928" cy="398580"/>
              </a:xfrm>
              <a:custGeom>
                <a:avLst/>
                <a:gdLst>
                  <a:gd name="connsiteX0" fmla="*/ 0 w 3928"/>
                  <a:gd name="connsiteY0" fmla="*/ 398580 h 398580"/>
                  <a:gd name="connsiteX1" fmla="*/ 0 w 3928"/>
                  <a:gd name="connsiteY1" fmla="*/ 0 h 398580"/>
                </a:gdLst>
                <a:ahLst/>
                <a:cxnLst>
                  <a:cxn ang="0">
                    <a:pos x="connsiteX0" y="connsiteY0"/>
                  </a:cxn>
                  <a:cxn ang="0">
                    <a:pos x="connsiteX1" y="connsiteY1"/>
                  </a:cxn>
                </a:cxnLst>
                <a:rect l="l" t="t" r="r" b="b"/>
                <a:pathLst>
                  <a:path w="3928" h="398580">
                    <a:moveTo>
                      <a:pt x="0" y="398580"/>
                    </a:moveTo>
                    <a:lnTo>
                      <a:pt x="0" y="0"/>
                    </a:lnTo>
                  </a:path>
                </a:pathLst>
              </a:custGeom>
              <a:ln w="2615" cap="flat">
                <a:solidFill>
                  <a:srgbClr val="000000"/>
                </a:solidFill>
                <a:prstDash val="solid"/>
                <a:round/>
              </a:ln>
            </p:spPr>
            <p:txBody>
              <a:bodyPr rtlCol="0" anchor="ctr"/>
              <a:lstStyle/>
              <a:p>
                <a:endParaRPr lang="en-US"/>
              </a:p>
            </p:txBody>
          </p:sp>
          <p:sp>
            <p:nvSpPr>
              <p:cNvPr id="314" name="Freeform: Shape 313">
                <a:extLst>
                  <a:ext uri="{FF2B5EF4-FFF2-40B4-BE49-F238E27FC236}">
                    <a16:creationId xmlns:a16="http://schemas.microsoft.com/office/drawing/2014/main" id="{5EB4FB23-EDA4-D1DE-0533-331B4A41E556}"/>
                  </a:ext>
                </a:extLst>
              </p:cNvPr>
              <p:cNvSpPr/>
              <p:nvPr/>
            </p:nvSpPr>
            <p:spPr>
              <a:xfrm>
                <a:off x="8050569" y="5641010"/>
                <a:ext cx="3928" cy="261282"/>
              </a:xfrm>
              <a:custGeom>
                <a:avLst/>
                <a:gdLst>
                  <a:gd name="connsiteX0" fmla="*/ 0 w 3928"/>
                  <a:gd name="connsiteY0" fmla="*/ 261282 h 261282"/>
                  <a:gd name="connsiteX1" fmla="*/ 0 w 3928"/>
                  <a:gd name="connsiteY1" fmla="*/ 0 h 261282"/>
                </a:gdLst>
                <a:ahLst/>
                <a:cxnLst>
                  <a:cxn ang="0">
                    <a:pos x="connsiteX0" y="connsiteY0"/>
                  </a:cxn>
                  <a:cxn ang="0">
                    <a:pos x="connsiteX1" y="connsiteY1"/>
                  </a:cxn>
                </a:cxnLst>
                <a:rect l="l" t="t" r="r" b="b"/>
                <a:pathLst>
                  <a:path w="3928" h="261282">
                    <a:moveTo>
                      <a:pt x="0" y="261282"/>
                    </a:moveTo>
                    <a:lnTo>
                      <a:pt x="0" y="0"/>
                    </a:lnTo>
                  </a:path>
                </a:pathLst>
              </a:custGeom>
              <a:ln w="2615" cap="flat">
                <a:solidFill>
                  <a:srgbClr val="000000"/>
                </a:solidFill>
                <a:prstDash val="solid"/>
                <a:round/>
              </a:ln>
            </p:spPr>
            <p:txBody>
              <a:bodyPr rtlCol="0" anchor="ctr"/>
              <a:lstStyle/>
              <a:p>
                <a:endParaRPr lang="en-US"/>
              </a:p>
            </p:txBody>
          </p:sp>
          <p:sp>
            <p:nvSpPr>
              <p:cNvPr id="315" name="Freeform: Shape 314">
                <a:extLst>
                  <a:ext uri="{FF2B5EF4-FFF2-40B4-BE49-F238E27FC236}">
                    <a16:creationId xmlns:a16="http://schemas.microsoft.com/office/drawing/2014/main" id="{B28E5CFC-9FD4-B3E6-C06F-86A3E283DFFF}"/>
                  </a:ext>
                </a:extLst>
              </p:cNvPr>
              <p:cNvSpPr/>
              <p:nvPr/>
            </p:nvSpPr>
            <p:spPr>
              <a:xfrm>
                <a:off x="7317006" y="3545247"/>
                <a:ext cx="3928" cy="184878"/>
              </a:xfrm>
              <a:custGeom>
                <a:avLst/>
                <a:gdLst>
                  <a:gd name="connsiteX0" fmla="*/ 0 w 3928"/>
                  <a:gd name="connsiteY0" fmla="*/ 184879 h 184878"/>
                  <a:gd name="connsiteX1" fmla="*/ 0 w 3928"/>
                  <a:gd name="connsiteY1" fmla="*/ 0 h 184878"/>
                </a:gdLst>
                <a:ahLst/>
                <a:cxnLst>
                  <a:cxn ang="0">
                    <a:pos x="connsiteX0" y="connsiteY0"/>
                  </a:cxn>
                  <a:cxn ang="0">
                    <a:pos x="connsiteX1" y="connsiteY1"/>
                  </a:cxn>
                </a:cxnLst>
                <a:rect l="l" t="t" r="r" b="b"/>
                <a:pathLst>
                  <a:path w="3928" h="184878">
                    <a:moveTo>
                      <a:pt x="0" y="184879"/>
                    </a:moveTo>
                    <a:lnTo>
                      <a:pt x="0" y="0"/>
                    </a:lnTo>
                  </a:path>
                </a:pathLst>
              </a:custGeom>
              <a:ln w="2615" cap="flat">
                <a:solidFill>
                  <a:srgbClr val="000000"/>
                </a:solidFill>
                <a:prstDash val="solid"/>
                <a:round/>
              </a:ln>
            </p:spPr>
            <p:txBody>
              <a:bodyPr rtlCol="0" anchor="ctr"/>
              <a:lstStyle/>
              <a:p>
                <a:endParaRPr lang="en-US"/>
              </a:p>
            </p:txBody>
          </p:sp>
          <p:sp>
            <p:nvSpPr>
              <p:cNvPr id="316" name="Freeform: Shape 315">
                <a:extLst>
                  <a:ext uri="{FF2B5EF4-FFF2-40B4-BE49-F238E27FC236}">
                    <a16:creationId xmlns:a16="http://schemas.microsoft.com/office/drawing/2014/main" id="{AC9B6975-539B-0CAA-C7A9-D305E34F46FF}"/>
                  </a:ext>
                </a:extLst>
              </p:cNvPr>
              <p:cNvSpPr/>
              <p:nvPr/>
            </p:nvSpPr>
            <p:spPr>
              <a:xfrm>
                <a:off x="8050569" y="4267347"/>
                <a:ext cx="3928" cy="594093"/>
              </a:xfrm>
              <a:custGeom>
                <a:avLst/>
                <a:gdLst>
                  <a:gd name="connsiteX0" fmla="*/ 0 w 3928"/>
                  <a:gd name="connsiteY0" fmla="*/ 594093 h 594093"/>
                  <a:gd name="connsiteX1" fmla="*/ 0 w 3928"/>
                  <a:gd name="connsiteY1" fmla="*/ 0 h 594093"/>
                </a:gdLst>
                <a:ahLst/>
                <a:cxnLst>
                  <a:cxn ang="0">
                    <a:pos x="connsiteX0" y="connsiteY0"/>
                  </a:cxn>
                  <a:cxn ang="0">
                    <a:pos x="connsiteX1" y="connsiteY1"/>
                  </a:cxn>
                </a:cxnLst>
                <a:rect l="l" t="t" r="r" b="b"/>
                <a:pathLst>
                  <a:path w="3928" h="594093">
                    <a:moveTo>
                      <a:pt x="0" y="594093"/>
                    </a:moveTo>
                    <a:lnTo>
                      <a:pt x="0" y="0"/>
                    </a:lnTo>
                  </a:path>
                </a:pathLst>
              </a:custGeom>
              <a:ln w="2615" cap="flat">
                <a:solidFill>
                  <a:srgbClr val="000000"/>
                </a:solidFill>
                <a:prstDash val="solid"/>
                <a:round/>
              </a:ln>
            </p:spPr>
            <p:txBody>
              <a:bodyPr rtlCol="0" anchor="ctr"/>
              <a:lstStyle/>
              <a:p>
                <a:endParaRPr lang="en-US"/>
              </a:p>
            </p:txBody>
          </p:sp>
        </p:grpSp>
        <p:sp>
          <p:nvSpPr>
            <p:cNvPr id="317" name="Freeform: Shape 316">
              <a:extLst>
                <a:ext uri="{FF2B5EF4-FFF2-40B4-BE49-F238E27FC236}">
                  <a16:creationId xmlns:a16="http://schemas.microsoft.com/office/drawing/2014/main" id="{F17206F0-1FBA-FCFC-E4C4-E8842B3E5458}"/>
                </a:ext>
              </a:extLst>
            </p:cNvPr>
            <p:cNvSpPr/>
            <p:nvPr/>
          </p:nvSpPr>
          <p:spPr>
            <a:xfrm>
              <a:off x="7463720" y="3995859"/>
              <a:ext cx="953633" cy="1360078"/>
            </a:xfrm>
            <a:custGeom>
              <a:avLst/>
              <a:gdLst>
                <a:gd name="connsiteX0" fmla="*/ 0 w 953633"/>
                <a:gd name="connsiteY0" fmla="*/ 171530 h 1360078"/>
                <a:gd name="connsiteX1" fmla="*/ 220069 w 953633"/>
                <a:gd name="connsiteY1" fmla="*/ 171530 h 1360078"/>
                <a:gd name="connsiteX2" fmla="*/ 220069 w 953633"/>
                <a:gd name="connsiteY2" fmla="*/ 0 h 1360078"/>
                <a:gd name="connsiteX3" fmla="*/ 0 w 953633"/>
                <a:gd name="connsiteY3" fmla="*/ 0 h 1360078"/>
                <a:gd name="connsiteX4" fmla="*/ 733564 w 953633"/>
                <a:gd name="connsiteY4" fmla="*/ 1360078 h 1360078"/>
                <a:gd name="connsiteX5" fmla="*/ 953633 w 953633"/>
                <a:gd name="connsiteY5" fmla="*/ 1360078 h 1360078"/>
                <a:gd name="connsiteX6" fmla="*/ 953633 w 953633"/>
                <a:gd name="connsiteY6" fmla="*/ 1138489 h 1360078"/>
                <a:gd name="connsiteX7" fmla="*/ 733564 w 953633"/>
                <a:gd name="connsiteY7" fmla="*/ 1138489 h 136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3633" h="1360078">
                  <a:moveTo>
                    <a:pt x="0" y="171530"/>
                  </a:moveTo>
                  <a:lnTo>
                    <a:pt x="220069" y="171530"/>
                  </a:lnTo>
                  <a:lnTo>
                    <a:pt x="220069" y="0"/>
                  </a:lnTo>
                  <a:lnTo>
                    <a:pt x="0" y="0"/>
                  </a:lnTo>
                  <a:close/>
                  <a:moveTo>
                    <a:pt x="733564" y="1360078"/>
                  </a:moveTo>
                  <a:lnTo>
                    <a:pt x="953633" y="1360078"/>
                  </a:lnTo>
                  <a:lnTo>
                    <a:pt x="953633" y="1138489"/>
                  </a:lnTo>
                  <a:lnTo>
                    <a:pt x="733564" y="1138489"/>
                  </a:lnTo>
                  <a:close/>
                </a:path>
              </a:pathLst>
            </a:custGeom>
            <a:solidFill>
              <a:srgbClr val="D95319"/>
            </a:solidFill>
            <a:ln w="3922" cap="sq">
              <a:noFill/>
              <a:prstDash val="solid"/>
              <a:miter/>
            </a:ln>
          </p:spPr>
          <p:txBody>
            <a:bodyPr rtlCol="0" anchor="ctr"/>
            <a:lstStyle/>
            <a:p>
              <a:endParaRPr lang="en-US"/>
            </a:p>
          </p:txBody>
        </p:sp>
        <p:grpSp>
          <p:nvGrpSpPr>
            <p:cNvPr id="318" name="Graphic 28">
              <a:extLst>
                <a:ext uri="{FF2B5EF4-FFF2-40B4-BE49-F238E27FC236}">
                  <a16:creationId xmlns:a16="http://schemas.microsoft.com/office/drawing/2014/main" id="{0BF39238-BCCE-0DB2-E4D5-C8758AA4AE57}"/>
                </a:ext>
              </a:extLst>
            </p:cNvPr>
            <p:cNvGrpSpPr/>
            <p:nvPr/>
          </p:nvGrpSpPr>
          <p:grpSpPr>
            <a:xfrm>
              <a:off x="7463720" y="3872472"/>
              <a:ext cx="953633" cy="1662495"/>
              <a:chOff x="7463720" y="3872472"/>
              <a:chExt cx="953633" cy="1662495"/>
            </a:xfrm>
            <a:noFill/>
          </p:grpSpPr>
          <p:sp>
            <p:nvSpPr>
              <p:cNvPr id="319" name="Freeform: Shape 318">
                <a:extLst>
                  <a:ext uri="{FF2B5EF4-FFF2-40B4-BE49-F238E27FC236}">
                    <a16:creationId xmlns:a16="http://schemas.microsoft.com/office/drawing/2014/main" id="{F638A3CC-0E4E-07BD-6DC0-32AD1E10BDB1}"/>
                  </a:ext>
                </a:extLst>
              </p:cNvPr>
              <p:cNvSpPr/>
              <p:nvPr/>
            </p:nvSpPr>
            <p:spPr>
              <a:xfrm>
                <a:off x="7463720" y="3995859"/>
                <a:ext cx="220069" cy="171530"/>
              </a:xfrm>
              <a:custGeom>
                <a:avLst/>
                <a:gdLst>
                  <a:gd name="connsiteX0" fmla="*/ 0 w 220069"/>
                  <a:gd name="connsiteY0" fmla="*/ 171530 h 171530"/>
                  <a:gd name="connsiteX1" fmla="*/ 220069 w 220069"/>
                  <a:gd name="connsiteY1" fmla="*/ 171530 h 171530"/>
                  <a:gd name="connsiteX2" fmla="*/ 220069 w 220069"/>
                  <a:gd name="connsiteY2" fmla="*/ 0 h 171530"/>
                  <a:gd name="connsiteX3" fmla="*/ 0 w 220069"/>
                  <a:gd name="connsiteY3" fmla="*/ 0 h 171530"/>
                  <a:gd name="connsiteX4" fmla="*/ 0 w 220069"/>
                  <a:gd name="connsiteY4" fmla="*/ 171530 h 171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69" h="171530">
                    <a:moveTo>
                      <a:pt x="0" y="171530"/>
                    </a:moveTo>
                    <a:lnTo>
                      <a:pt x="220069" y="171530"/>
                    </a:lnTo>
                    <a:lnTo>
                      <a:pt x="220069" y="0"/>
                    </a:lnTo>
                    <a:lnTo>
                      <a:pt x="0" y="0"/>
                    </a:lnTo>
                    <a:lnTo>
                      <a:pt x="0" y="171530"/>
                    </a:lnTo>
                  </a:path>
                </a:pathLst>
              </a:custGeom>
              <a:noFill/>
              <a:ln w="2615" cap="sq">
                <a:solidFill>
                  <a:srgbClr val="000000"/>
                </a:solid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3EFDF6CF-2A48-B66E-5C6E-B6BB961C4A10}"/>
                  </a:ext>
                </a:extLst>
              </p:cNvPr>
              <p:cNvSpPr/>
              <p:nvPr/>
            </p:nvSpPr>
            <p:spPr>
              <a:xfrm>
                <a:off x="8197284" y="5134347"/>
                <a:ext cx="220069" cy="221589"/>
              </a:xfrm>
              <a:custGeom>
                <a:avLst/>
                <a:gdLst>
                  <a:gd name="connsiteX0" fmla="*/ 0 w 220069"/>
                  <a:gd name="connsiteY0" fmla="*/ 221590 h 221589"/>
                  <a:gd name="connsiteX1" fmla="*/ 220069 w 220069"/>
                  <a:gd name="connsiteY1" fmla="*/ 221590 h 221589"/>
                  <a:gd name="connsiteX2" fmla="*/ 220069 w 220069"/>
                  <a:gd name="connsiteY2" fmla="*/ 0 h 221589"/>
                  <a:gd name="connsiteX3" fmla="*/ 0 w 220069"/>
                  <a:gd name="connsiteY3" fmla="*/ 0 h 221589"/>
                  <a:gd name="connsiteX4" fmla="*/ 0 w 220069"/>
                  <a:gd name="connsiteY4" fmla="*/ 221590 h 221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69" h="221589">
                    <a:moveTo>
                      <a:pt x="0" y="221590"/>
                    </a:moveTo>
                    <a:lnTo>
                      <a:pt x="220069" y="221590"/>
                    </a:lnTo>
                    <a:lnTo>
                      <a:pt x="220069" y="0"/>
                    </a:lnTo>
                    <a:lnTo>
                      <a:pt x="0" y="0"/>
                    </a:lnTo>
                    <a:lnTo>
                      <a:pt x="0" y="221590"/>
                    </a:lnTo>
                  </a:path>
                </a:pathLst>
              </a:custGeom>
              <a:noFill/>
              <a:ln w="2615" cap="sq">
                <a:solidFill>
                  <a:srgbClr val="000000"/>
                </a:solid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BDC8D2DF-F0E3-BD54-311F-F67DA3B353E4}"/>
                  </a:ext>
                </a:extLst>
              </p:cNvPr>
              <p:cNvSpPr/>
              <p:nvPr/>
            </p:nvSpPr>
            <p:spPr>
              <a:xfrm>
                <a:off x="7463720" y="4065565"/>
                <a:ext cx="220069" cy="3928"/>
              </a:xfrm>
              <a:custGeom>
                <a:avLst/>
                <a:gdLst>
                  <a:gd name="connsiteX0" fmla="*/ 0 w 220069"/>
                  <a:gd name="connsiteY0" fmla="*/ 0 h 3928"/>
                  <a:gd name="connsiteX1" fmla="*/ 220069 w 220069"/>
                  <a:gd name="connsiteY1" fmla="*/ 0 h 3928"/>
                </a:gdLst>
                <a:ahLst/>
                <a:cxnLst>
                  <a:cxn ang="0">
                    <a:pos x="connsiteX0" y="connsiteY0"/>
                  </a:cxn>
                  <a:cxn ang="0">
                    <a:pos x="connsiteX1" y="connsiteY1"/>
                  </a:cxn>
                </a:cxnLst>
                <a:rect l="l" t="t" r="r" b="b"/>
                <a:pathLst>
                  <a:path w="220069" h="3928">
                    <a:moveTo>
                      <a:pt x="0" y="0"/>
                    </a:moveTo>
                    <a:lnTo>
                      <a:pt x="220069" y="0"/>
                    </a:lnTo>
                  </a:path>
                </a:pathLst>
              </a:custGeom>
              <a:ln w="2615" cap="flat">
                <a:solidFill>
                  <a:srgbClr val="000000"/>
                </a:solidFill>
                <a:prstDash val="solid"/>
                <a:round/>
              </a:ln>
            </p:spPr>
            <p:txBody>
              <a:bodyPr rtlCol="0" anchor="ctr"/>
              <a:lstStyle/>
              <a:p>
                <a:endParaRPr lang="en-US"/>
              </a:p>
            </p:txBody>
          </p:sp>
          <p:sp>
            <p:nvSpPr>
              <p:cNvPr id="322" name="Freeform: Shape 321">
                <a:extLst>
                  <a:ext uri="{FF2B5EF4-FFF2-40B4-BE49-F238E27FC236}">
                    <a16:creationId xmlns:a16="http://schemas.microsoft.com/office/drawing/2014/main" id="{AE883765-41ED-AB30-9C67-D821095AD0E3}"/>
                  </a:ext>
                </a:extLst>
              </p:cNvPr>
              <p:cNvSpPr/>
              <p:nvPr/>
            </p:nvSpPr>
            <p:spPr>
              <a:xfrm>
                <a:off x="8197284" y="5269001"/>
                <a:ext cx="220069" cy="3928"/>
              </a:xfrm>
              <a:custGeom>
                <a:avLst/>
                <a:gdLst>
                  <a:gd name="connsiteX0" fmla="*/ 0 w 220069"/>
                  <a:gd name="connsiteY0" fmla="*/ 0 h 3928"/>
                  <a:gd name="connsiteX1" fmla="*/ 220069 w 220069"/>
                  <a:gd name="connsiteY1" fmla="*/ 0 h 3928"/>
                </a:gdLst>
                <a:ahLst/>
                <a:cxnLst>
                  <a:cxn ang="0">
                    <a:pos x="connsiteX0" y="connsiteY0"/>
                  </a:cxn>
                  <a:cxn ang="0">
                    <a:pos x="connsiteX1" y="connsiteY1"/>
                  </a:cxn>
                </a:cxnLst>
                <a:rect l="l" t="t" r="r" b="b"/>
                <a:pathLst>
                  <a:path w="220069" h="3928">
                    <a:moveTo>
                      <a:pt x="0" y="0"/>
                    </a:moveTo>
                    <a:lnTo>
                      <a:pt x="220069" y="0"/>
                    </a:lnTo>
                  </a:path>
                </a:pathLst>
              </a:custGeom>
              <a:ln w="2615" cap="flat">
                <a:solidFill>
                  <a:srgbClr val="000000"/>
                </a:solidFill>
                <a:prstDash val="solid"/>
                <a:round/>
              </a:ln>
            </p:spPr>
            <p:txBody>
              <a:bodyPr rtlCol="0" anchor="ctr"/>
              <a:lstStyle/>
              <a:p>
                <a:endParaRPr lang="en-US"/>
              </a:p>
            </p:txBody>
          </p:sp>
          <p:sp>
            <p:nvSpPr>
              <p:cNvPr id="323" name="Freeform: Shape 322">
                <a:extLst>
                  <a:ext uri="{FF2B5EF4-FFF2-40B4-BE49-F238E27FC236}">
                    <a16:creationId xmlns:a16="http://schemas.microsoft.com/office/drawing/2014/main" id="{9A1D4E8C-7166-BA8B-12AC-A45AB0A08DE0}"/>
                  </a:ext>
                </a:extLst>
              </p:cNvPr>
              <p:cNvSpPr/>
              <p:nvPr/>
            </p:nvSpPr>
            <p:spPr>
              <a:xfrm>
                <a:off x="7573755" y="4167389"/>
                <a:ext cx="3928" cy="164588"/>
              </a:xfrm>
              <a:custGeom>
                <a:avLst/>
                <a:gdLst>
                  <a:gd name="connsiteX0" fmla="*/ 0 w 3928"/>
                  <a:gd name="connsiteY0" fmla="*/ 164589 h 164588"/>
                  <a:gd name="connsiteX1" fmla="*/ 0 w 3928"/>
                  <a:gd name="connsiteY1" fmla="*/ 0 h 164588"/>
                </a:gdLst>
                <a:ahLst/>
                <a:cxnLst>
                  <a:cxn ang="0">
                    <a:pos x="connsiteX0" y="connsiteY0"/>
                  </a:cxn>
                  <a:cxn ang="0">
                    <a:pos x="connsiteX1" y="connsiteY1"/>
                  </a:cxn>
                </a:cxnLst>
                <a:rect l="l" t="t" r="r" b="b"/>
                <a:pathLst>
                  <a:path w="3928" h="164588">
                    <a:moveTo>
                      <a:pt x="0" y="164589"/>
                    </a:moveTo>
                    <a:lnTo>
                      <a:pt x="0" y="0"/>
                    </a:lnTo>
                  </a:path>
                </a:pathLst>
              </a:custGeom>
              <a:ln w="2615" cap="flat">
                <a:solidFill>
                  <a:srgbClr val="000000"/>
                </a:solidFill>
                <a:prstDash val="solid"/>
                <a:round/>
              </a:ln>
            </p:spPr>
            <p:txBody>
              <a:bodyPr rtlCol="0" anchor="ctr"/>
              <a:lstStyle/>
              <a:p>
                <a:endParaRPr lang="en-US"/>
              </a:p>
            </p:txBody>
          </p:sp>
          <p:sp>
            <p:nvSpPr>
              <p:cNvPr id="324" name="Freeform: Shape 323">
                <a:extLst>
                  <a:ext uri="{FF2B5EF4-FFF2-40B4-BE49-F238E27FC236}">
                    <a16:creationId xmlns:a16="http://schemas.microsoft.com/office/drawing/2014/main" id="{BEA01EEC-40A4-CF9A-AA82-03AC86E5A0A6}"/>
                  </a:ext>
                </a:extLst>
              </p:cNvPr>
              <p:cNvSpPr/>
              <p:nvPr/>
            </p:nvSpPr>
            <p:spPr>
              <a:xfrm>
                <a:off x="8307318" y="5355941"/>
                <a:ext cx="3928" cy="179025"/>
              </a:xfrm>
              <a:custGeom>
                <a:avLst/>
                <a:gdLst>
                  <a:gd name="connsiteX0" fmla="*/ 0 w 3928"/>
                  <a:gd name="connsiteY0" fmla="*/ 179025 h 179025"/>
                  <a:gd name="connsiteX1" fmla="*/ 0 w 3928"/>
                  <a:gd name="connsiteY1" fmla="*/ 0 h 179025"/>
                </a:gdLst>
                <a:ahLst/>
                <a:cxnLst>
                  <a:cxn ang="0">
                    <a:pos x="connsiteX0" y="connsiteY0"/>
                  </a:cxn>
                  <a:cxn ang="0">
                    <a:pos x="connsiteX1" y="connsiteY1"/>
                  </a:cxn>
                </a:cxnLst>
                <a:rect l="l" t="t" r="r" b="b"/>
                <a:pathLst>
                  <a:path w="3928" h="179025">
                    <a:moveTo>
                      <a:pt x="0" y="179025"/>
                    </a:moveTo>
                    <a:lnTo>
                      <a:pt x="0" y="0"/>
                    </a:lnTo>
                  </a:path>
                </a:pathLst>
              </a:custGeom>
              <a:ln w="2615" cap="flat">
                <a:solidFill>
                  <a:srgbClr val="000000"/>
                </a:solidFill>
                <a:prstDash val="solid"/>
                <a:round/>
              </a:ln>
            </p:spPr>
            <p:txBody>
              <a:bodyPr rtlCol="0" anchor="ctr"/>
              <a:lstStyle/>
              <a:p>
                <a:endParaRPr lang="en-US"/>
              </a:p>
            </p:txBody>
          </p:sp>
          <p:sp>
            <p:nvSpPr>
              <p:cNvPr id="325" name="Freeform: Shape 324">
                <a:extLst>
                  <a:ext uri="{FF2B5EF4-FFF2-40B4-BE49-F238E27FC236}">
                    <a16:creationId xmlns:a16="http://schemas.microsoft.com/office/drawing/2014/main" id="{17166027-FECF-1A27-802C-37B9E90583DA}"/>
                  </a:ext>
                </a:extLst>
              </p:cNvPr>
              <p:cNvSpPr/>
              <p:nvPr/>
            </p:nvSpPr>
            <p:spPr>
              <a:xfrm>
                <a:off x="7573755" y="3872472"/>
                <a:ext cx="3928" cy="123387"/>
              </a:xfrm>
              <a:custGeom>
                <a:avLst/>
                <a:gdLst>
                  <a:gd name="connsiteX0" fmla="*/ 0 w 3928"/>
                  <a:gd name="connsiteY0" fmla="*/ 123387 h 123387"/>
                  <a:gd name="connsiteX1" fmla="*/ 0 w 3928"/>
                  <a:gd name="connsiteY1" fmla="*/ 0 h 123387"/>
                </a:gdLst>
                <a:ahLst/>
                <a:cxnLst>
                  <a:cxn ang="0">
                    <a:pos x="connsiteX0" y="connsiteY0"/>
                  </a:cxn>
                  <a:cxn ang="0">
                    <a:pos x="connsiteX1" y="connsiteY1"/>
                  </a:cxn>
                </a:cxnLst>
                <a:rect l="l" t="t" r="r" b="b"/>
                <a:pathLst>
                  <a:path w="3928" h="123387">
                    <a:moveTo>
                      <a:pt x="0" y="123387"/>
                    </a:moveTo>
                    <a:lnTo>
                      <a:pt x="0" y="0"/>
                    </a:lnTo>
                  </a:path>
                </a:pathLst>
              </a:custGeom>
              <a:ln w="2615" cap="flat">
                <a:solidFill>
                  <a:srgbClr val="000000"/>
                </a:solidFill>
                <a:prstDash val="solid"/>
                <a:round/>
              </a:ln>
            </p:spPr>
            <p:txBody>
              <a:bodyPr rtlCol="0" anchor="ctr"/>
              <a:lstStyle/>
              <a:p>
                <a:endParaRPr lang="en-US"/>
              </a:p>
            </p:txBody>
          </p:sp>
          <p:sp>
            <p:nvSpPr>
              <p:cNvPr id="326" name="Freeform: Shape 325">
                <a:extLst>
                  <a:ext uri="{FF2B5EF4-FFF2-40B4-BE49-F238E27FC236}">
                    <a16:creationId xmlns:a16="http://schemas.microsoft.com/office/drawing/2014/main" id="{28344E06-05BA-9AF6-82FD-0E2D670DA56B}"/>
                  </a:ext>
                </a:extLst>
              </p:cNvPr>
              <p:cNvSpPr/>
              <p:nvPr/>
            </p:nvSpPr>
            <p:spPr>
              <a:xfrm>
                <a:off x="8307318" y="4926491"/>
                <a:ext cx="3928" cy="207856"/>
              </a:xfrm>
              <a:custGeom>
                <a:avLst/>
                <a:gdLst>
                  <a:gd name="connsiteX0" fmla="*/ 0 w 3928"/>
                  <a:gd name="connsiteY0" fmla="*/ 207856 h 207856"/>
                  <a:gd name="connsiteX1" fmla="*/ 0 w 3928"/>
                  <a:gd name="connsiteY1" fmla="*/ 0 h 207856"/>
                </a:gdLst>
                <a:ahLst/>
                <a:cxnLst>
                  <a:cxn ang="0">
                    <a:pos x="connsiteX0" y="connsiteY0"/>
                  </a:cxn>
                  <a:cxn ang="0">
                    <a:pos x="connsiteX1" y="connsiteY1"/>
                  </a:cxn>
                </a:cxnLst>
                <a:rect l="l" t="t" r="r" b="b"/>
                <a:pathLst>
                  <a:path w="3928" h="207856">
                    <a:moveTo>
                      <a:pt x="0" y="207856"/>
                    </a:moveTo>
                    <a:lnTo>
                      <a:pt x="0" y="0"/>
                    </a:lnTo>
                  </a:path>
                </a:pathLst>
              </a:custGeom>
              <a:ln w="2615" cap="flat">
                <a:solidFill>
                  <a:srgbClr val="000000"/>
                </a:solidFill>
                <a:prstDash val="solid"/>
                <a:round/>
              </a:ln>
            </p:spPr>
            <p:txBody>
              <a:bodyPr rtlCol="0" anchor="ctr"/>
              <a:lstStyle/>
              <a:p>
                <a:endParaRPr lang="en-US"/>
              </a:p>
            </p:txBody>
          </p:sp>
        </p:grpSp>
        <p:grpSp>
          <p:nvGrpSpPr>
            <p:cNvPr id="327" name="Graphic 28">
              <a:extLst>
                <a:ext uri="{FF2B5EF4-FFF2-40B4-BE49-F238E27FC236}">
                  <a16:creationId xmlns:a16="http://schemas.microsoft.com/office/drawing/2014/main" id="{48F827AE-7B23-AFA1-F4D6-60D5E84626A9}"/>
                </a:ext>
              </a:extLst>
            </p:cNvPr>
            <p:cNvGrpSpPr/>
            <p:nvPr/>
          </p:nvGrpSpPr>
          <p:grpSpPr>
            <a:xfrm>
              <a:off x="7558041" y="4411826"/>
              <a:ext cx="31427" cy="34532"/>
              <a:chOff x="7558041" y="4411826"/>
              <a:chExt cx="31427" cy="34532"/>
            </a:xfrm>
            <a:solidFill>
              <a:srgbClr val="D95319"/>
            </a:solidFill>
          </p:grpSpPr>
          <p:sp>
            <p:nvSpPr>
              <p:cNvPr id="328" name="Freeform: Shape 327">
                <a:extLst>
                  <a:ext uri="{FF2B5EF4-FFF2-40B4-BE49-F238E27FC236}">
                    <a16:creationId xmlns:a16="http://schemas.microsoft.com/office/drawing/2014/main" id="{EE7706CE-A510-9A79-DB3E-794A7E7B485A}"/>
                  </a:ext>
                </a:extLst>
              </p:cNvPr>
              <p:cNvSpPr/>
              <p:nvPr/>
            </p:nvSpPr>
            <p:spPr>
              <a:xfrm>
                <a:off x="7558041" y="4411826"/>
                <a:ext cx="31427" cy="31427"/>
              </a:xfrm>
              <a:custGeom>
                <a:avLst/>
                <a:gdLst>
                  <a:gd name="connsiteX0" fmla="*/ 31734 w 31427"/>
                  <a:gd name="connsiteY0" fmla="*/ 16083 h 31427"/>
                  <a:gd name="connsiteX1" fmla="*/ 16020 w 31427"/>
                  <a:gd name="connsiteY1" fmla="*/ 31797 h 31427"/>
                  <a:gd name="connsiteX2" fmla="*/ 307 w 31427"/>
                  <a:gd name="connsiteY2" fmla="*/ 16083 h 31427"/>
                  <a:gd name="connsiteX3" fmla="*/ 16020 w 31427"/>
                  <a:gd name="connsiteY3" fmla="*/ 370 h 31427"/>
                  <a:gd name="connsiteX4" fmla="*/ 31734 w 31427"/>
                  <a:gd name="connsiteY4" fmla="*/ 16083 h 31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27" h="31427">
                    <a:moveTo>
                      <a:pt x="31734" y="16083"/>
                    </a:moveTo>
                    <a:cubicBezTo>
                      <a:pt x="31734" y="24762"/>
                      <a:pt x="24699" y="31797"/>
                      <a:pt x="16020" y="31797"/>
                    </a:cubicBezTo>
                    <a:cubicBezTo>
                      <a:pt x="7342" y="31797"/>
                      <a:pt x="307" y="24762"/>
                      <a:pt x="307" y="16083"/>
                    </a:cubicBezTo>
                    <a:cubicBezTo>
                      <a:pt x="307" y="7405"/>
                      <a:pt x="7342" y="370"/>
                      <a:pt x="16020" y="370"/>
                    </a:cubicBezTo>
                    <a:cubicBezTo>
                      <a:pt x="24699" y="370"/>
                      <a:pt x="31734" y="7405"/>
                      <a:pt x="31734" y="16083"/>
                    </a:cubicBezTo>
                    <a:close/>
                  </a:path>
                </a:pathLst>
              </a:custGeom>
              <a:solidFill>
                <a:srgbClr val="D95319"/>
              </a:solidFill>
              <a:ln w="3922" cap="sq">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9BF77F95-6B39-AF9A-E6B8-E01A42AAFD3C}"/>
                  </a:ext>
                </a:extLst>
              </p:cNvPr>
              <p:cNvSpPr/>
              <p:nvPr/>
            </p:nvSpPr>
            <p:spPr>
              <a:xfrm>
                <a:off x="7558041" y="4414931"/>
                <a:ext cx="31427" cy="31427"/>
              </a:xfrm>
              <a:custGeom>
                <a:avLst/>
                <a:gdLst>
                  <a:gd name="connsiteX0" fmla="*/ 31734 w 31427"/>
                  <a:gd name="connsiteY0" fmla="*/ 16084 h 31427"/>
                  <a:gd name="connsiteX1" fmla="*/ 16020 w 31427"/>
                  <a:gd name="connsiteY1" fmla="*/ 31798 h 31427"/>
                  <a:gd name="connsiteX2" fmla="*/ 307 w 31427"/>
                  <a:gd name="connsiteY2" fmla="*/ 16084 h 31427"/>
                  <a:gd name="connsiteX3" fmla="*/ 16020 w 31427"/>
                  <a:gd name="connsiteY3" fmla="*/ 370 h 31427"/>
                  <a:gd name="connsiteX4" fmla="*/ 31734 w 31427"/>
                  <a:gd name="connsiteY4" fmla="*/ 16084 h 31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27" h="31427">
                    <a:moveTo>
                      <a:pt x="31734" y="16084"/>
                    </a:moveTo>
                    <a:cubicBezTo>
                      <a:pt x="31734" y="24762"/>
                      <a:pt x="24699" y="31798"/>
                      <a:pt x="16020" y="31798"/>
                    </a:cubicBezTo>
                    <a:cubicBezTo>
                      <a:pt x="7342" y="31798"/>
                      <a:pt x="307" y="24762"/>
                      <a:pt x="307" y="16084"/>
                    </a:cubicBezTo>
                    <a:cubicBezTo>
                      <a:pt x="307" y="7406"/>
                      <a:pt x="7342" y="370"/>
                      <a:pt x="16020" y="370"/>
                    </a:cubicBezTo>
                    <a:cubicBezTo>
                      <a:pt x="24699" y="370"/>
                      <a:pt x="31734" y="7406"/>
                      <a:pt x="31734" y="16084"/>
                    </a:cubicBezTo>
                    <a:close/>
                  </a:path>
                </a:pathLst>
              </a:custGeom>
              <a:solidFill>
                <a:srgbClr val="D95319"/>
              </a:solidFill>
              <a:ln w="3922" cap="sq">
                <a:noFill/>
                <a:prstDash val="solid"/>
                <a:miter/>
              </a:ln>
            </p:spPr>
            <p:txBody>
              <a:bodyPr rtlCol="0" anchor="ctr"/>
              <a:lstStyle/>
              <a:p>
                <a:endParaRPr lang="en-US"/>
              </a:p>
            </p:txBody>
          </p:sp>
        </p:grpSp>
        <p:sp>
          <p:nvSpPr>
            <p:cNvPr id="330" name="TextBox 329">
              <a:extLst>
                <a:ext uri="{FF2B5EF4-FFF2-40B4-BE49-F238E27FC236}">
                  <a16:creationId xmlns:a16="http://schemas.microsoft.com/office/drawing/2014/main" id="{0D236773-EACB-2D56-7B2B-FC09B4345EEF}"/>
                </a:ext>
              </a:extLst>
            </p:cNvPr>
            <p:cNvSpPr txBox="1"/>
            <p:nvPr/>
          </p:nvSpPr>
          <p:spPr>
            <a:xfrm>
              <a:off x="6935040" y="3069366"/>
              <a:ext cx="1789599" cy="173936"/>
            </a:xfrm>
            <a:prstGeom prst="rect">
              <a:avLst/>
            </a:prstGeom>
            <a:noFill/>
          </p:spPr>
          <p:txBody>
            <a:bodyPr wrap="none" rtlCol="0">
              <a:spAutoFit/>
            </a:bodyPr>
            <a:lstStyle/>
            <a:p>
              <a:pPr algn="l"/>
              <a:r>
                <a:rPr lang="en-US" sz="588" b="1" spc="0" baseline="0">
                  <a:solidFill>
                    <a:srgbClr val="000000"/>
                  </a:solidFill>
                  <a:latin typeface="Arial"/>
                  <a:cs typeface="Arial"/>
                  <a:sym typeface="Arial"/>
                  <a:rtl val="0"/>
                </a:rPr>
                <a:t>ADPC vs L-Curve Results for ADPC Ratio: 20</a:t>
              </a:r>
            </a:p>
          </p:txBody>
        </p:sp>
        <p:sp>
          <p:nvSpPr>
            <p:cNvPr id="331" name="TextBox 330">
              <a:extLst>
                <a:ext uri="{FF2B5EF4-FFF2-40B4-BE49-F238E27FC236}">
                  <a16:creationId xmlns:a16="http://schemas.microsoft.com/office/drawing/2014/main" id="{EBCDA282-151B-F045-A88D-F4E66DB11292}"/>
                </a:ext>
              </a:extLst>
            </p:cNvPr>
            <p:cNvSpPr txBox="1"/>
            <p:nvPr/>
          </p:nvSpPr>
          <p:spPr>
            <a:xfrm>
              <a:off x="7074499" y="3163648"/>
              <a:ext cx="1518539" cy="173936"/>
            </a:xfrm>
            <a:prstGeom prst="rect">
              <a:avLst/>
            </a:prstGeom>
            <a:noFill/>
          </p:spPr>
          <p:txBody>
            <a:bodyPr wrap="none" rtlCol="0">
              <a:spAutoFit/>
            </a:bodyPr>
            <a:lstStyle/>
            <a:p>
              <a:pPr algn="l"/>
              <a:r>
                <a:rPr lang="en-US" sz="588" b="1" spc="0" baseline="0">
                  <a:solidFill>
                    <a:srgbClr val="000000"/>
                  </a:solidFill>
                  <a:latin typeface="Arial"/>
                  <a:cs typeface="Arial"/>
                  <a:sym typeface="Arial"/>
                  <a:rtl val="0"/>
                </a:rPr>
                <a:t>Simulations run on 16 different beats</a:t>
              </a:r>
            </a:p>
          </p:txBody>
        </p:sp>
        <p:sp>
          <p:nvSpPr>
            <p:cNvPr id="332" name="TextBox 331">
              <a:extLst>
                <a:ext uri="{FF2B5EF4-FFF2-40B4-BE49-F238E27FC236}">
                  <a16:creationId xmlns:a16="http://schemas.microsoft.com/office/drawing/2014/main" id="{CD4153C6-5FBE-319D-0A13-7016FC59AD98}"/>
                </a:ext>
              </a:extLst>
            </p:cNvPr>
            <p:cNvSpPr txBox="1"/>
            <p:nvPr/>
          </p:nvSpPr>
          <p:spPr>
            <a:xfrm>
              <a:off x="8960135" y="4432336"/>
              <a:ext cx="630718" cy="158222"/>
            </a:xfrm>
            <a:prstGeom prst="rect">
              <a:avLst/>
            </a:prstGeom>
            <a:noFill/>
          </p:spPr>
          <p:txBody>
            <a:bodyPr wrap="none" rtlCol="0">
              <a:spAutoFit/>
            </a:bodyPr>
            <a:lstStyle/>
            <a:p>
              <a:pPr algn="l"/>
              <a:r>
                <a:rPr lang="en-US" sz="495" b="1" spc="0" baseline="0">
                  <a:solidFill>
                    <a:srgbClr val="000000"/>
                  </a:solidFill>
                  <a:latin typeface="Arial"/>
                  <a:cs typeface="Arial"/>
                  <a:sym typeface="Arial"/>
                  <a:rtl val="0"/>
                </a:rPr>
                <a:t>Method Names</a:t>
              </a:r>
            </a:p>
          </p:txBody>
        </p:sp>
        <p:sp>
          <p:nvSpPr>
            <p:cNvPr id="333" name="Freeform: Shape 332">
              <a:extLst>
                <a:ext uri="{FF2B5EF4-FFF2-40B4-BE49-F238E27FC236}">
                  <a16:creationId xmlns:a16="http://schemas.microsoft.com/office/drawing/2014/main" id="{83A3CF2C-F476-619B-F60B-D15466533D03}"/>
                </a:ext>
              </a:extLst>
            </p:cNvPr>
            <p:cNvSpPr/>
            <p:nvPr/>
          </p:nvSpPr>
          <p:spPr>
            <a:xfrm>
              <a:off x="9051575" y="4646117"/>
              <a:ext cx="71834" cy="3928"/>
            </a:xfrm>
            <a:custGeom>
              <a:avLst/>
              <a:gdLst>
                <a:gd name="connsiteX0" fmla="*/ 0 w 71834"/>
                <a:gd name="connsiteY0" fmla="*/ 0 h 3928"/>
                <a:gd name="connsiteX1" fmla="*/ 71835 w 71834"/>
                <a:gd name="connsiteY1" fmla="*/ 0 h 3928"/>
              </a:gdLst>
              <a:ahLst/>
              <a:cxnLst>
                <a:cxn ang="0">
                  <a:pos x="connsiteX0" y="connsiteY0"/>
                </a:cxn>
                <a:cxn ang="0">
                  <a:pos x="connsiteX1" y="connsiteY1"/>
                </a:cxn>
              </a:cxnLst>
              <a:rect l="l" t="t" r="r" b="b"/>
              <a:pathLst>
                <a:path w="71834" h="3928">
                  <a:moveTo>
                    <a:pt x="0" y="0"/>
                  </a:moveTo>
                  <a:lnTo>
                    <a:pt x="71835" y="0"/>
                  </a:lnTo>
                </a:path>
              </a:pathLst>
            </a:custGeom>
            <a:ln w="15688" cap="flat">
              <a:solidFill>
                <a:srgbClr val="0072BD"/>
              </a:solidFill>
              <a:prstDash val="solid"/>
              <a:round/>
            </a:ln>
          </p:spPr>
          <p:txBody>
            <a:bodyPr rtlCol="0" anchor="ctr"/>
            <a:lstStyle/>
            <a:p>
              <a:endParaRPr lang="en-US"/>
            </a:p>
          </p:txBody>
        </p:sp>
        <p:sp>
          <p:nvSpPr>
            <p:cNvPr id="334" name="TextBox 333">
              <a:extLst>
                <a:ext uri="{FF2B5EF4-FFF2-40B4-BE49-F238E27FC236}">
                  <a16:creationId xmlns:a16="http://schemas.microsoft.com/office/drawing/2014/main" id="{04FAD40E-BF02-5F0A-8063-AF23DDC8E043}"/>
                </a:ext>
              </a:extLst>
            </p:cNvPr>
            <p:cNvSpPr txBox="1"/>
            <p:nvPr/>
          </p:nvSpPr>
          <p:spPr>
            <a:xfrm>
              <a:off x="9067887" y="4574862"/>
              <a:ext cx="324302" cy="150366"/>
            </a:xfrm>
            <a:prstGeom prst="rect">
              <a:avLst/>
            </a:prstGeom>
            <a:noFill/>
          </p:spPr>
          <p:txBody>
            <a:bodyPr wrap="none" rtlCol="0">
              <a:spAutoFit/>
            </a:bodyPr>
            <a:lstStyle/>
            <a:p>
              <a:pPr algn="l"/>
              <a:r>
                <a:rPr lang="en-US" sz="402" spc="0" baseline="0">
                  <a:solidFill>
                    <a:srgbClr val="000000"/>
                  </a:solidFill>
                  <a:latin typeface="Arial"/>
                  <a:cs typeface="Arial"/>
                  <a:sym typeface="Arial"/>
                  <a:rtl val="0"/>
                </a:rPr>
                <a:t>ADPC</a:t>
              </a:r>
            </a:p>
          </p:txBody>
        </p:sp>
        <p:sp>
          <p:nvSpPr>
            <p:cNvPr id="335" name="Freeform: Shape 334">
              <a:extLst>
                <a:ext uri="{FF2B5EF4-FFF2-40B4-BE49-F238E27FC236}">
                  <a16:creationId xmlns:a16="http://schemas.microsoft.com/office/drawing/2014/main" id="{1AD64F5D-7518-5FDF-E8D7-248B466FA338}"/>
                </a:ext>
              </a:extLst>
            </p:cNvPr>
            <p:cNvSpPr/>
            <p:nvPr/>
          </p:nvSpPr>
          <p:spPr>
            <a:xfrm>
              <a:off x="9051575" y="4784719"/>
              <a:ext cx="71834" cy="3928"/>
            </a:xfrm>
            <a:custGeom>
              <a:avLst/>
              <a:gdLst>
                <a:gd name="connsiteX0" fmla="*/ 0 w 71834"/>
                <a:gd name="connsiteY0" fmla="*/ 0 h 3928"/>
                <a:gd name="connsiteX1" fmla="*/ 71835 w 71834"/>
                <a:gd name="connsiteY1" fmla="*/ 0 h 3928"/>
              </a:gdLst>
              <a:ahLst/>
              <a:cxnLst>
                <a:cxn ang="0">
                  <a:pos x="connsiteX0" y="connsiteY0"/>
                </a:cxn>
                <a:cxn ang="0">
                  <a:pos x="connsiteX1" y="connsiteY1"/>
                </a:cxn>
              </a:cxnLst>
              <a:rect l="l" t="t" r="r" b="b"/>
              <a:pathLst>
                <a:path w="71834" h="3928">
                  <a:moveTo>
                    <a:pt x="0" y="0"/>
                  </a:moveTo>
                  <a:lnTo>
                    <a:pt x="71835" y="0"/>
                  </a:lnTo>
                </a:path>
              </a:pathLst>
            </a:custGeom>
            <a:ln w="15688" cap="flat">
              <a:solidFill>
                <a:srgbClr val="D95319"/>
              </a:solidFill>
              <a:prstDash val="solid"/>
              <a:round/>
            </a:ln>
          </p:spPr>
          <p:txBody>
            <a:bodyPr rtlCol="0" anchor="ctr"/>
            <a:lstStyle/>
            <a:p>
              <a:endParaRPr lang="en-US"/>
            </a:p>
          </p:txBody>
        </p:sp>
        <p:sp>
          <p:nvSpPr>
            <p:cNvPr id="336" name="TextBox 335">
              <a:extLst>
                <a:ext uri="{FF2B5EF4-FFF2-40B4-BE49-F238E27FC236}">
                  <a16:creationId xmlns:a16="http://schemas.microsoft.com/office/drawing/2014/main" id="{7957361A-0B0A-D395-175F-807986D0BBD5}"/>
                </a:ext>
              </a:extLst>
            </p:cNvPr>
            <p:cNvSpPr txBox="1"/>
            <p:nvPr/>
          </p:nvSpPr>
          <p:spPr>
            <a:xfrm>
              <a:off x="9067887" y="4713464"/>
              <a:ext cx="351801" cy="150366"/>
            </a:xfrm>
            <a:prstGeom prst="rect">
              <a:avLst/>
            </a:prstGeom>
            <a:noFill/>
          </p:spPr>
          <p:txBody>
            <a:bodyPr wrap="none" rtlCol="0">
              <a:spAutoFit/>
            </a:bodyPr>
            <a:lstStyle/>
            <a:p>
              <a:pPr algn="l"/>
              <a:r>
                <a:rPr lang="en-US" sz="402" spc="0" baseline="0">
                  <a:solidFill>
                    <a:srgbClr val="000000"/>
                  </a:solidFill>
                  <a:latin typeface="Arial"/>
                  <a:cs typeface="Arial"/>
                  <a:sym typeface="Arial"/>
                  <a:rtl val="0"/>
                </a:rPr>
                <a:t>L-Curve</a:t>
              </a:r>
            </a:p>
          </p:txBody>
        </p:sp>
      </p:grpSp>
    </p:spTree>
    <p:extLst>
      <p:ext uri="{BB962C8B-B14F-4D97-AF65-F5344CB8AC3E}">
        <p14:creationId xmlns:p14="http://schemas.microsoft.com/office/powerpoint/2010/main" val="3737207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C781F-5498-F734-AB0F-084F376F538D}"/>
              </a:ext>
            </a:extLst>
          </p:cNvPr>
          <p:cNvSpPr>
            <a:spLocks noGrp="1"/>
          </p:cNvSpPr>
          <p:nvPr>
            <p:ph type="title"/>
          </p:nvPr>
        </p:nvSpPr>
        <p:spPr/>
        <p:txBody>
          <a:bodyPr/>
          <a:lstStyle/>
          <a:p>
            <a:r>
              <a:rPr lang="en-US" dirty="0"/>
              <a:t>Discussion </a:t>
            </a:r>
          </a:p>
        </p:txBody>
      </p:sp>
      <p:sp>
        <p:nvSpPr>
          <p:cNvPr id="3" name="Content Placeholder 2">
            <a:extLst>
              <a:ext uri="{FF2B5EF4-FFF2-40B4-BE49-F238E27FC236}">
                <a16:creationId xmlns:a16="http://schemas.microsoft.com/office/drawing/2014/main" id="{3D64CC5C-C22F-6F86-7A54-805B07C0C7D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248615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1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BE61C6-4E1E-347D-D66A-E34971C03509}"/>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dirty="0">
                <a:solidFill>
                  <a:schemeClr val="tx1">
                    <a:lumMod val="85000"/>
                    <a:lumOff val="15000"/>
                  </a:schemeClr>
                </a:solidFill>
              </a:rPr>
              <a:t>ECGI Inverse Problem</a:t>
            </a:r>
          </a:p>
        </p:txBody>
      </p:sp>
      <p:pic>
        <p:nvPicPr>
          <p:cNvPr id="5" name="Content Placeholder 4" descr="Diagram&#10;&#10;Description automatically generated">
            <a:extLst>
              <a:ext uri="{FF2B5EF4-FFF2-40B4-BE49-F238E27FC236}">
                <a16:creationId xmlns:a16="http://schemas.microsoft.com/office/drawing/2014/main" id="{4A2E12F2-5291-8CD2-0E2A-CD5C6DDC24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5457" y="640080"/>
            <a:ext cx="7205472" cy="3602736"/>
          </a:xfrm>
          <a:prstGeom prst="rect">
            <a:avLst/>
          </a:prstGeom>
        </p:spPr>
      </p:pic>
      <p:cxnSp>
        <p:nvCxnSpPr>
          <p:cNvPr id="28" name="Straight Connector 1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9" name="Rectangle 1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10867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A8304-1EEE-DC17-7025-3917290E96C7}"/>
              </a:ext>
            </a:extLst>
          </p:cNvPr>
          <p:cNvSpPr>
            <a:spLocks noGrp="1"/>
          </p:cNvSpPr>
          <p:nvPr>
            <p:ph type="title"/>
          </p:nvPr>
        </p:nvSpPr>
        <p:spPr>
          <a:xfrm>
            <a:off x="1097280" y="286603"/>
            <a:ext cx="10058400" cy="1450757"/>
          </a:xfrm>
        </p:spPr>
        <p:txBody>
          <a:bodyPr>
            <a:normAutofit/>
          </a:bodyPr>
          <a:lstStyle/>
          <a:p>
            <a:r>
              <a:rPr lang="en-US" dirty="0"/>
              <a:t>Ill-</a:t>
            </a:r>
            <a:r>
              <a:rPr lang="en-US" dirty="0" err="1"/>
              <a:t>posedness</a:t>
            </a:r>
            <a:endParaRPr lang="en-US" dirty="0"/>
          </a:p>
        </p:txBody>
      </p:sp>
      <p:pic>
        <p:nvPicPr>
          <p:cNvPr id="5" name="Picture 4">
            <a:extLst>
              <a:ext uri="{FF2B5EF4-FFF2-40B4-BE49-F238E27FC236}">
                <a16:creationId xmlns:a16="http://schemas.microsoft.com/office/drawing/2014/main" id="{B62D2673-B829-077D-4C92-67E9A0873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432" y="2800700"/>
            <a:ext cx="3094997" cy="1702248"/>
          </a:xfrm>
          <a:prstGeom prst="rect">
            <a:avLst/>
          </a:prstGeom>
        </p:spPr>
      </p:pic>
      <p:sp>
        <p:nvSpPr>
          <p:cNvPr id="3" name="Content Placeholder 2">
            <a:extLst>
              <a:ext uri="{FF2B5EF4-FFF2-40B4-BE49-F238E27FC236}">
                <a16:creationId xmlns:a16="http://schemas.microsoft.com/office/drawing/2014/main" id="{90422C9C-DC48-B6E6-EDC1-5756321D6455}"/>
              </a:ext>
            </a:extLst>
          </p:cNvPr>
          <p:cNvSpPr>
            <a:spLocks noGrp="1"/>
          </p:cNvSpPr>
          <p:nvPr>
            <p:ph idx="1"/>
          </p:nvPr>
        </p:nvSpPr>
        <p:spPr>
          <a:xfrm>
            <a:off x="4639733" y="1845734"/>
            <a:ext cx="6515947" cy="4023360"/>
          </a:xfrm>
        </p:spPr>
        <p:txBody>
          <a:bodyPr>
            <a:normAutofit/>
          </a:bodyPr>
          <a:lstStyle/>
          <a:p>
            <a:pPr>
              <a:buFont typeface="Wingdings" panose="05000000000000000000" pitchFamily="2" charset="2"/>
              <a:buChar char="Ø"/>
            </a:pPr>
            <a:r>
              <a:rPr lang="en-US" dirty="0"/>
              <a:t>Noise on the measured torso potentials</a:t>
            </a:r>
          </a:p>
          <a:p>
            <a:pPr>
              <a:buFont typeface="Wingdings" panose="05000000000000000000" pitchFamily="2" charset="2"/>
              <a:buChar char="Ø"/>
            </a:pPr>
            <a:r>
              <a:rPr lang="en-US" dirty="0"/>
              <a:t>Uncertainty in the location of measurement sites with respect to the source locations</a:t>
            </a:r>
            <a:endParaRPr lang="tr-TR" dirty="0"/>
          </a:p>
          <a:p>
            <a:pPr>
              <a:buFont typeface="Wingdings" panose="05000000000000000000" pitchFamily="2" charset="2"/>
              <a:buChar char="Ø"/>
            </a:pPr>
            <a:r>
              <a:rPr lang="en-US" dirty="0"/>
              <a:t>Errors</a:t>
            </a:r>
            <a:r>
              <a:rPr lang="tr-TR" dirty="0"/>
              <a:t> of </a:t>
            </a:r>
            <a:r>
              <a:rPr lang="tr-TR" dirty="0" err="1"/>
              <a:t>segmentation</a:t>
            </a:r>
            <a:r>
              <a:rPr lang="tr-TR" dirty="0"/>
              <a:t> of </a:t>
            </a:r>
            <a:r>
              <a:rPr lang="tr-TR" dirty="0" err="1"/>
              <a:t>the</a:t>
            </a:r>
            <a:r>
              <a:rPr lang="tr-TR" dirty="0"/>
              <a:t> </a:t>
            </a:r>
            <a:r>
              <a:rPr lang="tr-TR" dirty="0" err="1"/>
              <a:t>geometry</a:t>
            </a:r>
            <a:endParaRPr lang="en-US" dirty="0"/>
          </a:p>
          <a:p>
            <a:pPr>
              <a:buFont typeface="Wingdings" panose="05000000000000000000" pitchFamily="2" charset="2"/>
              <a:buChar char="Ø"/>
            </a:pPr>
            <a:r>
              <a:rPr lang="en-US" dirty="0"/>
              <a:t>Influence of the cardiac motion</a:t>
            </a:r>
          </a:p>
        </p:txBody>
      </p:sp>
    </p:spTree>
    <p:extLst>
      <p:ext uri="{BB962C8B-B14F-4D97-AF65-F5344CB8AC3E}">
        <p14:creationId xmlns:p14="http://schemas.microsoft.com/office/powerpoint/2010/main" val="3508455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6BEE7-6BCF-7DED-FC28-B33E83D9770F}"/>
              </a:ext>
            </a:extLst>
          </p:cNvPr>
          <p:cNvSpPr>
            <a:spLocks noGrp="1"/>
          </p:cNvSpPr>
          <p:nvPr>
            <p:ph type="title"/>
          </p:nvPr>
        </p:nvSpPr>
        <p:spPr>
          <a:xfrm>
            <a:off x="7859485" y="634946"/>
            <a:ext cx="3690257" cy="1450757"/>
          </a:xfrm>
        </p:spPr>
        <p:txBody>
          <a:bodyPr>
            <a:normAutofit/>
          </a:bodyPr>
          <a:lstStyle/>
          <a:p>
            <a:r>
              <a:rPr lang="en-US" dirty="0"/>
              <a:t>Formulation</a:t>
            </a:r>
          </a:p>
        </p:txBody>
      </p:sp>
      <p:pic>
        <p:nvPicPr>
          <p:cNvPr id="5" name="Picture 4" descr="Diagram&#10;&#10;Description automatically generated">
            <a:extLst>
              <a:ext uri="{FF2B5EF4-FFF2-40B4-BE49-F238E27FC236}">
                <a16:creationId xmlns:a16="http://schemas.microsoft.com/office/drawing/2014/main" id="{AA8BBAAE-CD99-1540-3FE4-F1A4631A1B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586" y="640081"/>
            <a:ext cx="5638627" cy="5314406"/>
          </a:xfrm>
          <a:prstGeom prst="rect">
            <a:avLst/>
          </a:prstGeom>
        </p:spPr>
      </p:pic>
      <p:cxnSp>
        <p:nvCxnSpPr>
          <p:cNvPr id="12" name="Straight Connector 11">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22C3FA-D123-C9FC-77E3-F15675876566}"/>
                  </a:ext>
                </a:extLst>
              </p:cNvPr>
              <p:cNvSpPr>
                <a:spLocks noGrp="1"/>
              </p:cNvSpPr>
              <p:nvPr>
                <p:ph idx="1"/>
              </p:nvPr>
            </p:nvSpPr>
            <p:spPr>
              <a:xfrm>
                <a:off x="7859485" y="2198914"/>
                <a:ext cx="3690257" cy="3670180"/>
              </a:xfrm>
            </p:spPr>
            <p:txBody>
              <a:bodyPr>
                <a:normAutofit/>
              </a:bodyPr>
              <a:lstStyle/>
              <a:p>
                <a14:m>
                  <m:oMath xmlns:m="http://schemas.openxmlformats.org/officeDocument/2006/math">
                    <m:r>
                      <a:rPr lang="en-US" b="0" i="0"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0" smtClean="0">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𝐴𝑥</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𝑛</m:t>
                        </m:r>
                      </m:e>
                    </m:acc>
                  </m:oMath>
                </a14:m>
                <a:endParaRPr lang="en-US" b="0"/>
              </a:p>
              <a:p>
                <a:pPr marL="0" indent="0">
                  <a:buNone/>
                </a:pPr>
                <a:endParaRPr lang="en-US"/>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m:t>
                    </m:r>
                    <m:r>
                      <a:rPr lang="en-US" b="0" i="1" smtClean="0">
                        <a:latin typeface="Cambria Math" panose="02040503050406030204" pitchFamily="18" charset="0"/>
                      </a:rPr>
                      <m:t>𝐴𝑋</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𝑁</m:t>
                        </m:r>
                      </m:e>
                    </m:acc>
                  </m:oMath>
                </a14:m>
                <a:endParaRPr lang="en-US"/>
              </a:p>
            </p:txBody>
          </p:sp>
        </mc:Choice>
        <mc:Fallback xmlns="">
          <p:sp>
            <p:nvSpPr>
              <p:cNvPr id="3" name="Content Placeholder 2">
                <a:extLst>
                  <a:ext uri="{FF2B5EF4-FFF2-40B4-BE49-F238E27FC236}">
                    <a16:creationId xmlns:a16="http://schemas.microsoft.com/office/drawing/2014/main" id="{2222C3FA-D123-C9FC-77E3-F15675876566}"/>
                  </a:ext>
                </a:extLst>
              </p:cNvPr>
              <p:cNvSpPr>
                <a:spLocks noGrp="1" noRot="1" noChangeAspect="1" noMove="1" noResize="1" noEditPoints="1" noAdjustHandles="1" noChangeArrowheads="1" noChangeShapeType="1" noTextEdit="1"/>
              </p:cNvSpPr>
              <p:nvPr>
                <p:ph idx="1"/>
              </p:nvPr>
            </p:nvSpPr>
            <p:spPr>
              <a:xfrm>
                <a:off x="7859485" y="2198914"/>
                <a:ext cx="3690257" cy="3670180"/>
              </a:xfrm>
              <a:blipFill>
                <a:blip r:embed="rId3"/>
                <a:stretch>
                  <a:fillRect l="-4125" t="-2159"/>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84597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8D03E-866E-5CAA-3E50-17E309BEE918}"/>
              </a:ext>
            </a:extLst>
          </p:cNvPr>
          <p:cNvSpPr>
            <a:spLocks noGrp="1"/>
          </p:cNvSpPr>
          <p:nvPr>
            <p:ph type="title"/>
          </p:nvPr>
        </p:nvSpPr>
        <p:spPr>
          <a:xfrm>
            <a:off x="1097280" y="286603"/>
            <a:ext cx="10058400" cy="1450757"/>
          </a:xfrm>
        </p:spPr>
        <p:txBody>
          <a:bodyPr>
            <a:normAutofit/>
          </a:bodyPr>
          <a:lstStyle/>
          <a:p>
            <a:r>
              <a:rPr lang="en-US" dirty="0"/>
              <a:t>Methods</a:t>
            </a:r>
          </a:p>
        </p:txBody>
      </p:sp>
      <p:graphicFrame>
        <p:nvGraphicFramePr>
          <p:cNvPr id="5" name="Content Placeholder 2">
            <a:extLst>
              <a:ext uri="{FF2B5EF4-FFF2-40B4-BE49-F238E27FC236}">
                <a16:creationId xmlns:a16="http://schemas.microsoft.com/office/drawing/2014/main" id="{D6DD49E1-65C7-9E37-F8DA-25739F4821CB}"/>
              </a:ext>
            </a:extLst>
          </p:cNvPr>
          <p:cNvGraphicFramePr>
            <a:graphicFrameLocks noGrp="1"/>
          </p:cNvGraphicFramePr>
          <p:nvPr>
            <p:ph idx="1"/>
            <p:extLst>
              <p:ext uri="{D42A27DB-BD31-4B8C-83A1-F6EECF244321}">
                <p14:modId xmlns:p14="http://schemas.microsoft.com/office/powerpoint/2010/main" val="1614184612"/>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9070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E1413-D563-8726-30B1-63309F0B0830}"/>
              </a:ext>
            </a:extLst>
          </p:cNvPr>
          <p:cNvSpPr>
            <a:spLocks noGrp="1"/>
          </p:cNvSpPr>
          <p:nvPr>
            <p:ph type="title"/>
          </p:nvPr>
        </p:nvSpPr>
        <p:spPr/>
        <p:txBody>
          <a:bodyPr/>
          <a:lstStyle/>
          <a:p>
            <a:r>
              <a:rPr lang="en-US"/>
              <a:t>Method of Fundamental Solutions</a:t>
            </a:r>
            <a:endParaRPr lang="en-US" dirty="0"/>
          </a:p>
        </p:txBody>
      </p:sp>
      <p:pic>
        <p:nvPicPr>
          <p:cNvPr id="7" name="Content Placeholder 6">
            <a:extLst>
              <a:ext uri="{FF2B5EF4-FFF2-40B4-BE49-F238E27FC236}">
                <a16:creationId xmlns:a16="http://schemas.microsoft.com/office/drawing/2014/main" id="{441D0986-F745-362D-02F8-DC8C1CC41B87}"/>
              </a:ext>
            </a:extLst>
          </p:cNvPr>
          <p:cNvPicPr>
            <a:picLocks noGrp="1" noChangeAspect="1"/>
          </p:cNvPicPr>
          <p:nvPr>
            <p:ph idx="1"/>
          </p:nvPr>
        </p:nvPicPr>
        <p:blipFill>
          <a:blip r:embed="rId2"/>
          <a:stretch>
            <a:fillRect/>
          </a:stretch>
        </p:blipFill>
        <p:spPr>
          <a:xfrm>
            <a:off x="7156268" y="1975022"/>
            <a:ext cx="1619476" cy="581106"/>
          </a:xfrm>
        </p:spPr>
      </p:pic>
      <p:pic>
        <p:nvPicPr>
          <p:cNvPr id="5" name="Picture 4">
            <a:extLst>
              <a:ext uri="{FF2B5EF4-FFF2-40B4-BE49-F238E27FC236}">
                <a16:creationId xmlns:a16="http://schemas.microsoft.com/office/drawing/2014/main" id="{885E3095-AED6-2AFE-6E34-EABA6FE3ED25}"/>
              </a:ext>
            </a:extLst>
          </p:cNvPr>
          <p:cNvPicPr>
            <a:picLocks noChangeAspect="1"/>
          </p:cNvPicPr>
          <p:nvPr/>
        </p:nvPicPr>
        <p:blipFill>
          <a:blip r:embed="rId3"/>
          <a:stretch>
            <a:fillRect/>
          </a:stretch>
        </p:blipFill>
        <p:spPr>
          <a:xfrm>
            <a:off x="1874461" y="1846417"/>
            <a:ext cx="4391638" cy="838317"/>
          </a:xfrm>
          <a:prstGeom prst="rect">
            <a:avLst/>
          </a:prstGeom>
        </p:spPr>
      </p:pic>
      <p:pic>
        <p:nvPicPr>
          <p:cNvPr id="9" name="Picture 8">
            <a:extLst>
              <a:ext uri="{FF2B5EF4-FFF2-40B4-BE49-F238E27FC236}">
                <a16:creationId xmlns:a16="http://schemas.microsoft.com/office/drawing/2014/main" id="{59BB38E8-7DDD-6E0D-540D-AA85166B7A82}"/>
              </a:ext>
            </a:extLst>
          </p:cNvPr>
          <p:cNvPicPr>
            <a:picLocks noChangeAspect="1"/>
          </p:cNvPicPr>
          <p:nvPr/>
        </p:nvPicPr>
        <p:blipFill>
          <a:blip r:embed="rId4"/>
          <a:stretch>
            <a:fillRect/>
          </a:stretch>
        </p:blipFill>
        <p:spPr>
          <a:xfrm>
            <a:off x="2895504" y="2922396"/>
            <a:ext cx="5763429" cy="2553056"/>
          </a:xfrm>
          <a:prstGeom prst="rect">
            <a:avLst/>
          </a:prstGeom>
        </p:spPr>
      </p:pic>
      <p:sp>
        <p:nvSpPr>
          <p:cNvPr id="8" name="Right Brace 7">
            <a:extLst>
              <a:ext uri="{FF2B5EF4-FFF2-40B4-BE49-F238E27FC236}">
                <a16:creationId xmlns:a16="http://schemas.microsoft.com/office/drawing/2014/main" id="{C2562B33-B0C8-108B-6B5A-E276F824EF75}"/>
              </a:ext>
            </a:extLst>
          </p:cNvPr>
          <p:cNvSpPr/>
          <p:nvPr/>
        </p:nvSpPr>
        <p:spPr>
          <a:xfrm>
            <a:off x="8934275" y="4198924"/>
            <a:ext cx="302004" cy="111270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7F55DB-1C49-487F-96BA-DF29B1B22E8C}"/>
                  </a:ext>
                </a:extLst>
              </p:cNvPr>
              <p:cNvSpPr txBox="1"/>
              <p:nvPr/>
            </p:nvSpPr>
            <p:spPr>
              <a:xfrm>
                <a:off x="9296496" y="4293613"/>
                <a:ext cx="2766205" cy="92333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m:t>
                          </m:r>
                        </m:e>
                        <m:sub>
                          <m:r>
                            <a:rPr lang="en-US" b="0" i="1" smtClean="0">
                              <a:latin typeface="Cambria Math" panose="02040503050406030204" pitchFamily="18" charset="0"/>
                            </a:rPr>
                            <m:t>𝑛</m:t>
                          </m:r>
                        </m:sub>
                      </m:sSub>
                      <m:r>
                        <m:rPr>
                          <m:sty m:val="p"/>
                        </m:rPr>
                        <a:rPr lang="en-US" b="0" i="0" smtClean="0">
                          <a:latin typeface="Cambria Math" panose="02040503050406030204" pitchFamily="18" charset="0"/>
                        </a:rPr>
                        <m:t>Φ</m:t>
                      </m:r>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𝐻𝑜𝑚𝑜𝑔𝑒𝑛𝑜𝑢𝑠</m:t>
                      </m:r>
                      <m:r>
                        <a:rPr lang="en-US" b="0" i="1" smtClean="0">
                          <a:latin typeface="Cambria Math" panose="02040503050406030204" pitchFamily="18" charset="0"/>
                        </a:rPr>
                        <m:t> </m:t>
                      </m:r>
                      <m:r>
                        <a:rPr lang="en-US" b="0" i="1" smtClean="0">
                          <a:latin typeface="Cambria Math" panose="02040503050406030204" pitchFamily="18" charset="0"/>
                        </a:rPr>
                        <m:t>𝑁𝑒𝑢𝑚𝑎𝑛𝑛</m:t>
                      </m:r>
                    </m:oMath>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𝐶𝑜𝑛𝑑𝑖𝑡𝑖𝑜𝑛</m:t>
                      </m:r>
                    </m:oMath>
                  </m:oMathPara>
                </a14:m>
                <a:endParaRPr lang="en-US" dirty="0"/>
              </a:p>
            </p:txBody>
          </p:sp>
        </mc:Choice>
        <mc:Fallback xmlns="">
          <p:sp>
            <p:nvSpPr>
              <p:cNvPr id="11" name="TextBox 10">
                <a:extLst>
                  <a:ext uri="{FF2B5EF4-FFF2-40B4-BE49-F238E27FC236}">
                    <a16:creationId xmlns:a16="http://schemas.microsoft.com/office/drawing/2014/main" id="{D57F55DB-1C49-487F-96BA-DF29B1B22E8C}"/>
                  </a:ext>
                </a:extLst>
              </p:cNvPr>
              <p:cNvSpPr txBox="1">
                <a:spLocks noRot="1" noChangeAspect="1" noMove="1" noResize="1" noEditPoints="1" noAdjustHandles="1" noChangeArrowheads="1" noChangeShapeType="1" noTextEdit="1"/>
              </p:cNvSpPr>
              <p:nvPr/>
            </p:nvSpPr>
            <p:spPr>
              <a:xfrm>
                <a:off x="9296496" y="4293613"/>
                <a:ext cx="2766205" cy="9233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41713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E32D0-10D6-92E9-2140-181BE019DE73}"/>
              </a:ext>
            </a:extLst>
          </p:cNvPr>
          <p:cNvSpPr>
            <a:spLocks noGrp="1"/>
          </p:cNvSpPr>
          <p:nvPr>
            <p:ph type="title"/>
          </p:nvPr>
        </p:nvSpPr>
        <p:spPr>
          <a:xfrm>
            <a:off x="1097280" y="286603"/>
            <a:ext cx="10058400" cy="1450757"/>
          </a:xfrm>
        </p:spPr>
        <p:txBody>
          <a:bodyPr/>
          <a:lstStyle/>
          <a:p>
            <a:r>
              <a:rPr lang="en-US" dirty="0"/>
              <a:t>Tikhonov Regularization Formulation</a:t>
            </a:r>
          </a:p>
        </p:txBody>
      </p:sp>
      <p:pic>
        <p:nvPicPr>
          <p:cNvPr id="7" name="Content Placeholder 6">
            <a:extLst>
              <a:ext uri="{FF2B5EF4-FFF2-40B4-BE49-F238E27FC236}">
                <a16:creationId xmlns:a16="http://schemas.microsoft.com/office/drawing/2014/main" id="{9D3E4E40-4805-8BC7-4FFB-3819E0D4854D}"/>
              </a:ext>
            </a:extLst>
          </p:cNvPr>
          <p:cNvPicPr>
            <a:picLocks noGrp="1" noChangeAspect="1"/>
          </p:cNvPicPr>
          <p:nvPr>
            <p:ph idx="1"/>
          </p:nvPr>
        </p:nvPicPr>
        <p:blipFill>
          <a:blip r:embed="rId2"/>
          <a:stretch>
            <a:fillRect/>
          </a:stretch>
        </p:blipFill>
        <p:spPr>
          <a:xfrm>
            <a:off x="7238320" y="2315004"/>
            <a:ext cx="1276528" cy="714475"/>
          </a:xfrm>
        </p:spPr>
      </p:pic>
      <p:pic>
        <p:nvPicPr>
          <p:cNvPr id="5" name="Picture 4">
            <a:extLst>
              <a:ext uri="{FF2B5EF4-FFF2-40B4-BE49-F238E27FC236}">
                <a16:creationId xmlns:a16="http://schemas.microsoft.com/office/drawing/2014/main" id="{537E047B-88C1-511E-D9D7-0A3D14540021}"/>
              </a:ext>
            </a:extLst>
          </p:cNvPr>
          <p:cNvPicPr>
            <a:picLocks noChangeAspect="1"/>
          </p:cNvPicPr>
          <p:nvPr/>
        </p:nvPicPr>
        <p:blipFill rotWithShape="1">
          <a:blip r:embed="rId3"/>
          <a:srcRect t="10069"/>
          <a:stretch/>
        </p:blipFill>
        <p:spPr>
          <a:xfrm>
            <a:off x="3092620" y="2472613"/>
            <a:ext cx="3620005" cy="556866"/>
          </a:xfrm>
          <a:prstGeom prst="rect">
            <a:avLst/>
          </a:prstGeom>
        </p:spPr>
      </p:pic>
      <p:pic>
        <p:nvPicPr>
          <p:cNvPr id="9" name="Picture 8">
            <a:extLst>
              <a:ext uri="{FF2B5EF4-FFF2-40B4-BE49-F238E27FC236}">
                <a16:creationId xmlns:a16="http://schemas.microsoft.com/office/drawing/2014/main" id="{998C5072-3C10-E51C-19AD-696DCAFDCE08}"/>
              </a:ext>
            </a:extLst>
          </p:cNvPr>
          <p:cNvPicPr>
            <a:picLocks noChangeAspect="1"/>
          </p:cNvPicPr>
          <p:nvPr/>
        </p:nvPicPr>
        <p:blipFill>
          <a:blip r:embed="rId4"/>
          <a:stretch>
            <a:fillRect/>
          </a:stretch>
        </p:blipFill>
        <p:spPr>
          <a:xfrm>
            <a:off x="3868740" y="3156787"/>
            <a:ext cx="4515480" cy="876422"/>
          </a:xfrm>
          <a:prstGeom prst="rect">
            <a:avLst/>
          </a:prstGeom>
        </p:spPr>
      </p:pic>
      <p:pic>
        <p:nvPicPr>
          <p:cNvPr id="11" name="Picture 10">
            <a:extLst>
              <a:ext uri="{FF2B5EF4-FFF2-40B4-BE49-F238E27FC236}">
                <a16:creationId xmlns:a16="http://schemas.microsoft.com/office/drawing/2014/main" id="{F5DDF40D-1E1D-6724-7B6F-5C4174FB142E}"/>
              </a:ext>
            </a:extLst>
          </p:cNvPr>
          <p:cNvPicPr>
            <a:picLocks noChangeAspect="1"/>
          </p:cNvPicPr>
          <p:nvPr/>
        </p:nvPicPr>
        <p:blipFill rotWithShape="1">
          <a:blip r:embed="rId5"/>
          <a:srcRect t="11749"/>
          <a:stretch/>
        </p:blipFill>
        <p:spPr>
          <a:xfrm>
            <a:off x="4325473" y="4205288"/>
            <a:ext cx="3410426" cy="336284"/>
          </a:xfrm>
          <a:prstGeom prst="rect">
            <a:avLst/>
          </a:prstGeom>
        </p:spPr>
      </p:pic>
    </p:spTree>
    <p:extLst>
      <p:ext uri="{BB962C8B-B14F-4D97-AF65-F5344CB8AC3E}">
        <p14:creationId xmlns:p14="http://schemas.microsoft.com/office/powerpoint/2010/main" val="1346561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2">
            <a:extLst>
              <a:ext uri="{FF2B5EF4-FFF2-40B4-BE49-F238E27FC236}">
                <a16:creationId xmlns:a16="http://schemas.microsoft.com/office/drawing/2014/main" id="{699373FF-C78A-430B-A246-6048999CE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C0AD1F-7750-A7DE-2F7C-B61FBE7C4A10}"/>
              </a:ext>
            </a:extLst>
          </p:cNvPr>
          <p:cNvSpPr>
            <a:spLocks noGrp="1"/>
          </p:cNvSpPr>
          <p:nvPr>
            <p:ph type="title"/>
          </p:nvPr>
        </p:nvSpPr>
        <p:spPr>
          <a:xfrm>
            <a:off x="4703577" y="634946"/>
            <a:ext cx="6846166" cy="1450757"/>
          </a:xfrm>
        </p:spPr>
        <p:txBody>
          <a:bodyPr>
            <a:normAutofit/>
          </a:bodyPr>
          <a:lstStyle/>
          <a:p>
            <a:r>
              <a:rPr lang="en-US"/>
              <a:t>Choice of Regularization Parameter α</a:t>
            </a:r>
          </a:p>
        </p:txBody>
      </p:sp>
      <p:pic>
        <p:nvPicPr>
          <p:cNvPr id="6" name="Picture 5">
            <a:extLst>
              <a:ext uri="{FF2B5EF4-FFF2-40B4-BE49-F238E27FC236}">
                <a16:creationId xmlns:a16="http://schemas.microsoft.com/office/drawing/2014/main" id="{7D8DA063-D08B-4F7B-73D2-8AA72D351104}"/>
              </a:ext>
            </a:extLst>
          </p:cNvPr>
          <p:cNvPicPr>
            <a:picLocks noChangeAspect="1"/>
          </p:cNvPicPr>
          <p:nvPr/>
        </p:nvPicPr>
        <p:blipFill>
          <a:blip r:embed="rId2"/>
          <a:stretch>
            <a:fillRect/>
          </a:stretch>
        </p:blipFill>
        <p:spPr>
          <a:xfrm>
            <a:off x="634000" y="1800967"/>
            <a:ext cx="3435576" cy="403679"/>
          </a:xfrm>
          <a:prstGeom prst="rect">
            <a:avLst/>
          </a:prstGeom>
        </p:spPr>
      </p:pic>
      <p:cxnSp>
        <p:nvCxnSpPr>
          <p:cNvPr id="44" name="Straight Connector 34">
            <a:extLst>
              <a:ext uri="{FF2B5EF4-FFF2-40B4-BE49-F238E27FC236}">
                <a16:creationId xmlns:a16="http://schemas.microsoft.com/office/drawing/2014/main" id="{03EBB925-FEC3-4CD5-9271-3D75EBB532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9772"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71F3D2B-C28B-66C1-7A5E-D093524FCA51}"/>
              </a:ext>
            </a:extLst>
          </p:cNvPr>
          <p:cNvPicPr>
            <a:picLocks noChangeAspect="1"/>
          </p:cNvPicPr>
          <p:nvPr/>
        </p:nvPicPr>
        <p:blipFill>
          <a:blip r:embed="rId3"/>
          <a:stretch>
            <a:fillRect/>
          </a:stretch>
        </p:blipFill>
        <p:spPr>
          <a:xfrm>
            <a:off x="621064" y="2830661"/>
            <a:ext cx="3446682" cy="637635"/>
          </a:xfrm>
          <a:prstGeom prst="rect">
            <a:avLst/>
          </a:prstGeom>
        </p:spPr>
      </p:pic>
      <p:pic>
        <p:nvPicPr>
          <p:cNvPr id="8" name="Picture 7">
            <a:extLst>
              <a:ext uri="{FF2B5EF4-FFF2-40B4-BE49-F238E27FC236}">
                <a16:creationId xmlns:a16="http://schemas.microsoft.com/office/drawing/2014/main" id="{9E1696EB-DDB4-DDD0-6F59-E9BC9BA3AD71}"/>
              </a:ext>
            </a:extLst>
          </p:cNvPr>
          <p:cNvPicPr>
            <a:picLocks noChangeAspect="1"/>
          </p:cNvPicPr>
          <p:nvPr/>
        </p:nvPicPr>
        <p:blipFill>
          <a:blip r:embed="rId4"/>
          <a:stretch>
            <a:fillRect/>
          </a:stretch>
        </p:blipFill>
        <p:spPr>
          <a:xfrm>
            <a:off x="621064" y="4110309"/>
            <a:ext cx="3446682" cy="370518"/>
          </a:xfrm>
          <a:prstGeom prst="rect">
            <a:avLst/>
          </a:prstGeom>
        </p:spPr>
      </p:pic>
      <p:sp>
        <p:nvSpPr>
          <p:cNvPr id="45" name="Rectangle 36">
            <a:extLst>
              <a:ext uri="{FF2B5EF4-FFF2-40B4-BE49-F238E27FC236}">
                <a16:creationId xmlns:a16="http://schemas.microsoft.com/office/drawing/2014/main" id="{109B2863-A1A5-4050-8DE8-9BC0AD47F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38">
            <a:extLst>
              <a:ext uri="{FF2B5EF4-FFF2-40B4-BE49-F238E27FC236}">
                <a16:creationId xmlns:a16="http://schemas.microsoft.com/office/drawing/2014/main" id="{F1F76955-21E0-4116-A6AA-19DB89B503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5" name="Content Placeholder 2">
            <a:extLst>
              <a:ext uri="{FF2B5EF4-FFF2-40B4-BE49-F238E27FC236}">
                <a16:creationId xmlns:a16="http://schemas.microsoft.com/office/drawing/2014/main" id="{BFDB29CA-0A0F-2509-A78C-5D9F473E1A72}"/>
              </a:ext>
            </a:extLst>
          </p:cNvPr>
          <p:cNvGraphicFramePr>
            <a:graphicFrameLocks noGrp="1"/>
          </p:cNvGraphicFramePr>
          <p:nvPr>
            <p:ph idx="1"/>
            <p:extLst>
              <p:ext uri="{D42A27DB-BD31-4B8C-83A1-F6EECF244321}">
                <p14:modId xmlns:p14="http://schemas.microsoft.com/office/powerpoint/2010/main" val="3139368903"/>
              </p:ext>
            </p:extLst>
          </p:nvPr>
        </p:nvGraphicFramePr>
        <p:xfrm>
          <a:off x="4701747" y="2198914"/>
          <a:ext cx="6847996" cy="36701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7694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DBD4F-34B2-FA4C-8104-771715E2A02F}"/>
              </a:ext>
            </a:extLst>
          </p:cNvPr>
          <p:cNvSpPr>
            <a:spLocks noGrp="1"/>
          </p:cNvSpPr>
          <p:nvPr>
            <p:ph type="title"/>
          </p:nvPr>
        </p:nvSpPr>
        <p:spPr/>
        <p:txBody>
          <a:bodyPr/>
          <a:lstStyle/>
          <a:p>
            <a:r>
              <a:rPr lang="en-US"/>
              <a:t>Discrete Picard Condition </a:t>
            </a:r>
            <a:endParaRPr lang="en-US" dirty="0"/>
          </a:p>
        </p:txBody>
      </p:sp>
      <p:pic>
        <p:nvPicPr>
          <p:cNvPr id="5" name="Picture 4">
            <a:extLst>
              <a:ext uri="{FF2B5EF4-FFF2-40B4-BE49-F238E27FC236}">
                <a16:creationId xmlns:a16="http://schemas.microsoft.com/office/drawing/2014/main" id="{B1381DE7-3716-F334-06A1-E70F19C78165}"/>
              </a:ext>
            </a:extLst>
          </p:cNvPr>
          <p:cNvPicPr>
            <a:picLocks noChangeAspect="1"/>
          </p:cNvPicPr>
          <p:nvPr/>
        </p:nvPicPr>
        <p:blipFill>
          <a:blip r:embed="rId3"/>
          <a:stretch>
            <a:fillRect/>
          </a:stretch>
        </p:blipFill>
        <p:spPr>
          <a:xfrm>
            <a:off x="1097280" y="1971947"/>
            <a:ext cx="8459381" cy="110505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69A9F6C-3F66-AD2D-2041-08591F4BA1E3}"/>
                  </a:ext>
                </a:extLst>
              </p:cNvPr>
              <p:cNvSpPr txBox="1"/>
              <p:nvPr/>
            </p:nvSpPr>
            <p:spPr>
              <a:xfrm>
                <a:off x="1497330" y="3836152"/>
                <a:ext cx="5122545" cy="855171"/>
              </a:xfrm>
              <a:prstGeom prst="rect">
                <a:avLst/>
              </a:prstGeom>
              <a:noFill/>
            </p:spPr>
            <p:txBody>
              <a:bodyPr wrap="square" rtlCol="0">
                <a:spAutoFit/>
              </a:bodyPr>
              <a:lstStyle/>
              <a:p>
                <a:r>
                  <a:rPr lang="en-US" dirty="0"/>
                  <a:t>DPC starts to fail when </a:t>
                </a:r>
                <a14:m>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𝒖</m:t>
                            </m:r>
                          </m:e>
                          <m:sub>
                            <m:r>
                              <a:rPr lang="en-US" b="1" i="1" smtClean="0">
                                <a:latin typeface="Cambria Math" panose="02040503050406030204" pitchFamily="18" charset="0"/>
                              </a:rPr>
                              <m:t>𝒊</m:t>
                            </m:r>
                          </m:sub>
                          <m:sup>
                            <m:r>
                              <a:rPr lang="en-US" b="1" i="1" smtClean="0">
                                <a:latin typeface="Cambria Math" panose="02040503050406030204" pitchFamily="18" charset="0"/>
                              </a:rPr>
                              <m:t>𝑻</m:t>
                            </m:r>
                          </m:sup>
                        </m:sSubSup>
                        <m:r>
                          <a:rPr lang="en-US" b="1" i="1" smtClean="0">
                            <a:latin typeface="Cambria Math" panose="02040503050406030204" pitchFamily="18" charset="0"/>
                          </a:rPr>
                          <m:t>𝒃</m:t>
                        </m:r>
                        <m:r>
                          <a:rPr lang="en-US" b="1" i="1" smtClean="0">
                            <a:latin typeface="Cambria Math" panose="02040503050406030204" pitchFamily="18" charset="0"/>
                          </a:rPr>
                          <m:t>|</m:t>
                        </m:r>
                      </m:num>
                      <m:den>
                        <m:sSub>
                          <m:sSubPr>
                            <m:ctrlPr>
                              <a:rPr lang="en-US" b="1" i="1" smtClean="0">
                                <a:latin typeface="Cambria Math" panose="02040503050406030204" pitchFamily="18" charset="0"/>
                              </a:rPr>
                            </m:ctrlPr>
                          </m:sSubPr>
                          <m:e>
                            <m:r>
                              <a:rPr lang="en-US" b="1" i="1" smtClean="0">
                                <a:latin typeface="Cambria Math" panose="02040503050406030204" pitchFamily="18" charset="0"/>
                              </a:rPr>
                              <m:t>𝝈</m:t>
                            </m:r>
                          </m:e>
                          <m:sub>
                            <m:r>
                              <a:rPr lang="en-US" b="1" i="1" smtClean="0">
                                <a:latin typeface="Cambria Math" panose="02040503050406030204" pitchFamily="18" charset="0"/>
                              </a:rPr>
                              <m:t>𝒊</m:t>
                            </m:r>
                          </m:sub>
                        </m:sSub>
                      </m:den>
                    </m:f>
                  </m:oMath>
                </a14:m>
                <a:r>
                  <a:rPr lang="en-US" b="1" dirty="0"/>
                  <a:t> </a:t>
                </a:r>
                <a:r>
                  <a:rPr lang="en-US" dirty="0"/>
                  <a:t>starts to increase and </a:t>
                </a:r>
                <a:br>
                  <a:rPr lang="en-US" dirty="0"/>
                </a:br>
                <a:r>
                  <a:rPr lang="en-US" dirty="0"/>
                  <a:t>the solution is completely dominated by smaller SVs. </a:t>
                </a:r>
              </a:p>
            </p:txBody>
          </p:sp>
        </mc:Choice>
        <mc:Fallback xmlns="">
          <p:sp>
            <p:nvSpPr>
              <p:cNvPr id="8" name="TextBox 7">
                <a:extLst>
                  <a:ext uri="{FF2B5EF4-FFF2-40B4-BE49-F238E27FC236}">
                    <a16:creationId xmlns:a16="http://schemas.microsoft.com/office/drawing/2014/main" id="{F69A9F6C-3F66-AD2D-2041-08591F4BA1E3}"/>
                  </a:ext>
                </a:extLst>
              </p:cNvPr>
              <p:cNvSpPr txBox="1">
                <a:spLocks noRot="1" noChangeAspect="1" noMove="1" noResize="1" noEditPoints="1" noAdjustHandles="1" noChangeArrowheads="1" noChangeShapeType="1" noTextEdit="1"/>
              </p:cNvSpPr>
              <p:nvPr/>
            </p:nvSpPr>
            <p:spPr>
              <a:xfrm>
                <a:off x="1497330" y="3836152"/>
                <a:ext cx="5122545" cy="855171"/>
              </a:xfrm>
              <a:prstGeom prst="rect">
                <a:avLst/>
              </a:prstGeom>
              <a:blipFill>
                <a:blip r:embed="rId4"/>
                <a:stretch>
                  <a:fillRect l="-1071" r="-952" b="-9929"/>
                </a:stretch>
              </a:blipFill>
            </p:spPr>
            <p:txBody>
              <a:bodyPr/>
              <a:lstStyle/>
              <a:p>
                <a:r>
                  <a:rPr lang="en-US">
                    <a:noFill/>
                  </a:rPr>
                  <a:t> </a:t>
                </a:r>
              </a:p>
            </p:txBody>
          </p:sp>
        </mc:Fallback>
      </mc:AlternateContent>
      <p:pic>
        <p:nvPicPr>
          <p:cNvPr id="10" name="Picture 9" descr="Chart&#10;&#10;Description automatically generated">
            <a:extLst>
              <a:ext uri="{FF2B5EF4-FFF2-40B4-BE49-F238E27FC236}">
                <a16:creationId xmlns:a16="http://schemas.microsoft.com/office/drawing/2014/main" id="{93DCBF9D-6309-6264-4682-E4D625CEAB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2750" y="3077001"/>
            <a:ext cx="4309475" cy="3232107"/>
          </a:xfrm>
          <a:prstGeom prst="rect">
            <a:avLst/>
          </a:prstGeom>
        </p:spPr>
      </p:pic>
    </p:spTree>
    <p:extLst>
      <p:ext uri="{BB962C8B-B14F-4D97-AF65-F5344CB8AC3E}">
        <p14:creationId xmlns:p14="http://schemas.microsoft.com/office/powerpoint/2010/main" val="386765185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895</TotalTime>
  <Words>568</Words>
  <Application>Microsoft Office PowerPoint</Application>
  <PresentationFormat>Widescreen</PresentationFormat>
  <Paragraphs>128</Paragraphs>
  <Slides>19</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Light</vt:lpstr>
      <vt:lpstr>Cambria Math</vt:lpstr>
      <vt:lpstr>CambriaMath</vt:lpstr>
      <vt:lpstr>TimesNewRomanPSMT</vt:lpstr>
      <vt:lpstr>Wingdings</vt:lpstr>
      <vt:lpstr>Retrospect</vt:lpstr>
      <vt:lpstr>Analysis of   Improving the spatial solution of electrocardiographic imaging: A new regularization parameter choice technique for the Tikhonov method  </vt:lpstr>
      <vt:lpstr>ECGI Inverse Problem</vt:lpstr>
      <vt:lpstr>Ill-posedness</vt:lpstr>
      <vt:lpstr>Formulation</vt:lpstr>
      <vt:lpstr>Methods</vt:lpstr>
      <vt:lpstr>Method of Fundamental Solutions</vt:lpstr>
      <vt:lpstr>Tikhonov Regularization Formulation</vt:lpstr>
      <vt:lpstr>Choice of Regularization Parameter α</vt:lpstr>
      <vt:lpstr>Discrete Picard Condition </vt:lpstr>
      <vt:lpstr>Automated Discrete Picard  Condition (ADPC)</vt:lpstr>
      <vt:lpstr>Modifications in the implementation</vt:lpstr>
      <vt:lpstr>Dataset Generation</vt:lpstr>
      <vt:lpstr>Boundary Element Method</vt:lpstr>
      <vt:lpstr>Results</vt:lpstr>
      <vt:lpstr>PowerPoint Presentation</vt:lpstr>
      <vt:lpstr>PowerPoint Presentation</vt:lpstr>
      <vt:lpstr>PowerPoint Presentation</vt:lpstr>
      <vt:lpstr>PowerPoint Presentation</vt:lpstr>
      <vt:lpstr>Discussion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Improving the spatial solution of electrocardiographic imaging: A new regularization parameter choice technique for the Tikhonov method  </dc:title>
  <dc:creator>KutayUgurlu</dc:creator>
  <cp:lastModifiedBy>KutayUgurlu</cp:lastModifiedBy>
  <cp:revision>22</cp:revision>
  <dcterms:created xsi:type="dcterms:W3CDTF">2022-06-22T09:43:33Z</dcterms:created>
  <dcterms:modified xsi:type="dcterms:W3CDTF">2022-06-28T15:48:12Z</dcterms:modified>
</cp:coreProperties>
</file>